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358" r:id="rId2"/>
    <p:sldId id="629" r:id="rId3"/>
    <p:sldId id="630" r:id="rId4"/>
    <p:sldId id="631" r:id="rId5"/>
    <p:sldId id="632" r:id="rId6"/>
    <p:sldId id="633" r:id="rId7"/>
    <p:sldId id="634" r:id="rId8"/>
    <p:sldId id="516" r:id="rId9"/>
    <p:sldId id="312" r:id="rId10"/>
    <p:sldId id="299" r:id="rId11"/>
    <p:sldId id="462" r:id="rId12"/>
    <p:sldId id="730" r:id="rId13"/>
    <p:sldId id="678" r:id="rId14"/>
    <p:sldId id="682" r:id="rId15"/>
    <p:sldId id="731" r:id="rId16"/>
    <p:sldId id="506" r:id="rId17"/>
    <p:sldId id="523" r:id="rId18"/>
    <p:sldId id="596" r:id="rId19"/>
    <p:sldId id="524" r:id="rId20"/>
    <p:sldId id="317" r:id="rId21"/>
    <p:sldId id="318" r:id="rId22"/>
    <p:sldId id="319" r:id="rId23"/>
    <p:sldId id="337" r:id="rId24"/>
    <p:sldId id="338" r:id="rId25"/>
    <p:sldId id="339" r:id="rId26"/>
    <p:sldId id="341" r:id="rId27"/>
    <p:sldId id="320" r:id="rId28"/>
    <p:sldId id="340" r:id="rId29"/>
    <p:sldId id="342" r:id="rId30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VNI-Times" pitchFamily="2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.VnTime" panose="020B7200000000000000" pitchFamily="34" charset="0"/>
      <p:regular r:id="rId49"/>
      <p:bold r:id="rId50"/>
      <p:italic r:id="rId51"/>
      <p:boldItalic r:id="rId52"/>
    </p:embeddedFont>
    <p:embeddedFont>
      <p:font typeface="VNI Greece" pitchFamily="2" charset="0"/>
      <p:regular r:id="rId53"/>
    </p:embeddedFont>
  </p:embeddedFontLst>
  <p:defaultTextStyle>
    <a:defPPr>
      <a:defRPr lang="vi-V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6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DF"/>
    <a:srgbClr val="FF0000"/>
    <a:srgbClr val="1D41D5"/>
    <a:srgbClr val="CCFF66"/>
    <a:srgbClr val="FFCC00"/>
    <a:srgbClr val="009900"/>
    <a:srgbClr val="FF9900"/>
    <a:srgbClr val="CC0066"/>
    <a:srgbClr val="CC33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0"/>
    <p:restoredTop sz="89126"/>
  </p:normalViewPr>
  <p:slideViewPr>
    <p:cSldViewPr showGuides="1">
      <p:cViewPr varScale="1">
        <p:scale>
          <a:sx n="103" d="100"/>
          <a:sy n="103" d="100"/>
        </p:scale>
        <p:origin x="1878" y="126"/>
      </p:cViewPr>
      <p:guideLst>
        <p:guide orient="horz" pos="2208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12DA33-D042-48CA-AFB7-00D73AB1C9EE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25/3/2023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3" name="Chỗ dành sẵn cho Ghi chú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vi-VN" dirty="0"/>
              <a:t>Bấm &amp; sửa kiểu tiêu đề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altLang="x-none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altLang="en-US" sz="1200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3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vi-VN" strike="noStrike" noProof="1"/>
              <a:t>Bấm &amp; sửa kiểu phụ đề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êu đề, Nội dung và 2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5" name="Chỗ dành sẵn cho Nội dung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ội dung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vi-VN" altLang="en-US" dirty="0"/>
              <a:t>Click to edit Master text styles</a:t>
            </a:r>
          </a:p>
          <a:p>
            <a:pPr lvl="1"/>
            <a:r>
              <a:rPr lang="vi-VN" altLang="en-US" dirty="0"/>
              <a:t>Second level</a:t>
            </a:r>
          </a:p>
          <a:p>
            <a:pPr lvl="2"/>
            <a:r>
              <a:rPr lang="vi-VN" altLang="en-US" dirty="0"/>
              <a:t>Third level</a:t>
            </a:r>
          </a:p>
          <a:p>
            <a:pPr lvl="3"/>
            <a:r>
              <a:rPr lang="vi-VN" altLang="en-US" dirty="0"/>
              <a:t>Fourth level</a:t>
            </a:r>
          </a:p>
          <a:p>
            <a:pPr lvl="4"/>
            <a:r>
              <a:rPr lang="vi-VN" altLang="en-US" dirty="0"/>
              <a:t>Fifth level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effectLst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effectLst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vi-VN" altLang="en-US" strike="noStrike" noProof="1" dirty="0"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lang="vi-VN" altLang="en-US" strike="noStrike" noProof="1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3.wav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3.jpeg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wmf"/><Relationship Id="rId3" Type="http://schemas.openxmlformats.org/officeDocument/2006/relationships/audio" Target="../media/audio3.wav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wmf"/><Relationship Id="rId5" Type="http://schemas.openxmlformats.org/officeDocument/2006/relationships/image" Target="../media/image21.e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4.bin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wmf"/><Relationship Id="rId3" Type="http://schemas.openxmlformats.org/officeDocument/2006/relationships/audio" Target="../media/audio3.wav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1.wmf"/><Relationship Id="rId5" Type="http://schemas.openxmlformats.org/officeDocument/2006/relationships/image" Target="../media/image21.em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8.bin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wmf"/><Relationship Id="rId3" Type="http://schemas.openxmlformats.org/officeDocument/2006/relationships/audio" Target="../media/audio3.wav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6.wmf"/><Relationship Id="rId5" Type="http://schemas.openxmlformats.org/officeDocument/2006/relationships/image" Target="../media/image21.emf"/><Relationship Id="rId15" Type="http://schemas.openxmlformats.org/officeDocument/2006/relationships/image" Target="../media/image38.wmf"/><Relationship Id="rId10" Type="http://schemas.openxmlformats.org/officeDocument/2006/relationships/oleObject" Target="../embeddings/oleObject13.bin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wmf"/><Relationship Id="rId3" Type="http://schemas.openxmlformats.org/officeDocument/2006/relationships/audio" Target="../media/audio3.wav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0.wmf"/><Relationship Id="rId5" Type="http://schemas.openxmlformats.org/officeDocument/2006/relationships/image" Target="../media/image21.emf"/><Relationship Id="rId15" Type="http://schemas.openxmlformats.org/officeDocument/2006/relationships/image" Target="../media/image42.wmf"/><Relationship Id="rId10" Type="http://schemas.openxmlformats.org/officeDocument/2006/relationships/oleObject" Target="../embeddings/oleObject17.bin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26.bin"/><Relationship Id="rId3" Type="http://schemas.openxmlformats.org/officeDocument/2006/relationships/audio" Target="../media/audio3.wav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5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5.wmf"/><Relationship Id="rId5" Type="http://schemas.openxmlformats.org/officeDocument/2006/relationships/image" Target="../media/image21.emf"/><Relationship Id="rId15" Type="http://schemas.openxmlformats.org/officeDocument/2006/relationships/image" Target="../media/image47.wmf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9.wmf"/><Relationship Id="rId4" Type="http://schemas.openxmlformats.org/officeDocument/2006/relationships/audio" Target="../media/audio4.wav"/><Relationship Id="rId9" Type="http://schemas.openxmlformats.org/officeDocument/2006/relationships/image" Target="../media/image23.jpeg"/><Relationship Id="rId1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00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3035" y="229235"/>
            <a:ext cx="8856345" cy="156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1828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KÍNH CHÀO  </a:t>
            </a:r>
          </a:p>
          <a:p>
            <a:pPr algn="ctr" defTabSz="1828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QUÝ THẦY CÔ ĐẾN DỰ GIỜ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01235" y="2071370"/>
            <a:ext cx="398018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lang="en-US" sz="2000" b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GIÁO VIÊN: </a:t>
            </a:r>
            <a:r>
              <a:rPr lang="en-US" sz="2000" b="1">
                <a:solidFill>
                  <a:srgbClr val="2117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BÙI THỊ NGUYỆT</a:t>
            </a:r>
          </a:p>
          <a:p>
            <a:pPr algn="dist"/>
            <a:r>
              <a:rPr lang="en-US" sz="2000" b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LỚP: </a:t>
            </a:r>
            <a:r>
              <a:rPr lang="en-US" sz="2000" b="1">
                <a:solidFill>
                  <a:srgbClr val="2117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10a10          </a:t>
            </a:r>
            <a:r>
              <a:rPr lang="en-US" sz="2000" b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Môn: </a:t>
            </a:r>
            <a:r>
              <a:rPr lang="en-US" sz="2000" b="1">
                <a:solidFill>
                  <a:srgbClr val="2117F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TOÁN</a:t>
            </a:r>
          </a:p>
        </p:txBody>
      </p:sp>
      <p:pic>
        <p:nvPicPr>
          <p:cNvPr id="102" name="Content Placeholder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4894580" y="2971800"/>
            <a:ext cx="3794125" cy="3297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" y="2133600"/>
            <a:ext cx="3596640" cy="4072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75" name="Rectangle 47"/>
          <p:cNvSpPr>
            <a:spLocks noChangeArrowheads="1"/>
          </p:cNvSpPr>
          <p:nvPr/>
        </p:nvSpPr>
        <p:spPr bwMode="auto">
          <a:xfrm>
            <a:off x="7010400" y="26670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457200" y="681038"/>
            <a:ext cx="7772400" cy="5643562"/>
            <a:chOff x="838200" y="838200"/>
            <a:chExt cx="6292850" cy="5029200"/>
          </a:xfrm>
        </p:grpSpPr>
        <p:grpSp>
          <p:nvGrpSpPr>
            <p:cNvPr id="6147" name="Group 5"/>
            <p:cNvGrpSpPr/>
            <p:nvPr/>
          </p:nvGrpSpPr>
          <p:grpSpPr>
            <a:xfrm>
              <a:off x="838200" y="914400"/>
              <a:ext cx="6292850" cy="4932363"/>
              <a:chOff x="480" y="1968"/>
              <a:chExt cx="3964" cy="3107"/>
            </a:xfrm>
          </p:grpSpPr>
          <p:sp>
            <p:nvSpPr>
              <p:cNvPr id="150536" name="Line 8"/>
              <p:cNvSpPr>
                <a:spLocks noChangeShapeType="1"/>
              </p:cNvSpPr>
              <p:nvPr/>
            </p:nvSpPr>
            <p:spPr bwMode="auto">
              <a:xfrm>
                <a:off x="547" y="3161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37" name="Line 9"/>
              <p:cNvSpPr>
                <a:spLocks noChangeShapeType="1"/>
              </p:cNvSpPr>
              <p:nvPr/>
            </p:nvSpPr>
            <p:spPr bwMode="auto">
              <a:xfrm>
                <a:off x="547" y="2867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38" name="Line 10"/>
              <p:cNvSpPr>
                <a:spLocks noChangeShapeType="1"/>
              </p:cNvSpPr>
              <p:nvPr/>
            </p:nvSpPr>
            <p:spPr bwMode="auto">
              <a:xfrm>
                <a:off x="547" y="2568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39" name="Line 11"/>
              <p:cNvSpPr>
                <a:spLocks noChangeShapeType="1"/>
              </p:cNvSpPr>
              <p:nvPr/>
            </p:nvSpPr>
            <p:spPr bwMode="auto">
              <a:xfrm flipV="1">
                <a:off x="547" y="2269"/>
                <a:ext cx="3897" cy="35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0" name="Line 12"/>
              <p:cNvSpPr>
                <a:spLocks noChangeShapeType="1"/>
              </p:cNvSpPr>
              <p:nvPr/>
            </p:nvSpPr>
            <p:spPr bwMode="auto">
              <a:xfrm flipV="1">
                <a:off x="1454" y="1968"/>
                <a:ext cx="1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1" name="Line 13"/>
              <p:cNvSpPr>
                <a:spLocks noChangeShapeType="1"/>
              </p:cNvSpPr>
              <p:nvPr/>
            </p:nvSpPr>
            <p:spPr bwMode="auto">
              <a:xfrm flipV="1">
                <a:off x="1754" y="1968"/>
                <a:ext cx="1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2" name="Line 14"/>
              <p:cNvSpPr>
                <a:spLocks noChangeShapeType="1"/>
              </p:cNvSpPr>
              <p:nvPr/>
            </p:nvSpPr>
            <p:spPr bwMode="auto">
              <a:xfrm flipV="1">
                <a:off x="2354" y="1968"/>
                <a:ext cx="0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3" name="Line 15"/>
              <p:cNvSpPr>
                <a:spLocks noChangeShapeType="1"/>
              </p:cNvSpPr>
              <p:nvPr/>
            </p:nvSpPr>
            <p:spPr bwMode="auto">
              <a:xfrm flipV="1">
                <a:off x="2653" y="1968"/>
                <a:ext cx="0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4" name="Line 16"/>
              <p:cNvSpPr>
                <a:spLocks noChangeShapeType="1"/>
              </p:cNvSpPr>
              <p:nvPr/>
            </p:nvSpPr>
            <p:spPr bwMode="auto">
              <a:xfrm flipV="1">
                <a:off x="2953" y="1968"/>
                <a:ext cx="0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5" name="Line 17"/>
              <p:cNvSpPr>
                <a:spLocks noChangeShapeType="1"/>
              </p:cNvSpPr>
              <p:nvPr/>
            </p:nvSpPr>
            <p:spPr bwMode="auto">
              <a:xfrm flipV="1">
                <a:off x="3211" y="1968"/>
                <a:ext cx="35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6" name="Line 18"/>
              <p:cNvSpPr>
                <a:spLocks noChangeShapeType="1"/>
              </p:cNvSpPr>
              <p:nvPr/>
            </p:nvSpPr>
            <p:spPr bwMode="auto">
              <a:xfrm flipV="1">
                <a:off x="3546" y="1968"/>
                <a:ext cx="0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7" name="Line 19"/>
              <p:cNvSpPr>
                <a:spLocks noChangeShapeType="1"/>
              </p:cNvSpPr>
              <p:nvPr/>
            </p:nvSpPr>
            <p:spPr bwMode="auto">
              <a:xfrm flipV="1">
                <a:off x="3845" y="1968"/>
                <a:ext cx="1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48" name="Line 20"/>
              <p:cNvSpPr>
                <a:spLocks noChangeShapeType="1"/>
              </p:cNvSpPr>
              <p:nvPr/>
            </p:nvSpPr>
            <p:spPr bwMode="auto">
              <a:xfrm flipV="1">
                <a:off x="4144" y="1968"/>
                <a:ext cx="2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Rectangle 29"/>
              <p:cNvSpPr/>
              <p:nvPr/>
            </p:nvSpPr>
            <p:spPr>
              <a:xfrm>
                <a:off x="1957" y="3177"/>
                <a:ext cx="52" cy="2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 anchor="t" anchorCtr="0">
                <a:spAutoFit/>
              </a:bodyPr>
              <a:lstStyle/>
              <a:p>
                <a:r>
                  <a:rPr lang="en-US" altLang="en-US" sz="2600" b="0" i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18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2" name="Rectangle 31"/>
              <p:cNvSpPr/>
              <p:nvPr/>
            </p:nvSpPr>
            <p:spPr>
              <a:xfrm>
                <a:off x="2443" y="2207"/>
                <a:ext cx="0" cy="19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 anchor="t" anchorCtr="0">
                <a:spAutoFit/>
              </a:bodyPr>
              <a:lstStyle/>
              <a:p>
                <a:endParaRPr lang="en-US" altLang="en-US" sz="20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3" name="Rectangle 34"/>
              <p:cNvSpPr/>
              <p:nvPr/>
            </p:nvSpPr>
            <p:spPr>
              <a:xfrm>
                <a:off x="3155" y="2788"/>
                <a:ext cx="56" cy="2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 anchor="t" anchorCtr="0">
                <a:spAutoFit/>
              </a:bodyPr>
              <a:lstStyle/>
              <a:p>
                <a:r>
                  <a:rPr lang="en-US" altLang="en-US" sz="2800" b="0" i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28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4" name="Rectangle 38"/>
              <p:cNvSpPr/>
              <p:nvPr/>
            </p:nvSpPr>
            <p:spPr>
              <a:xfrm>
                <a:off x="1969" y="3488"/>
                <a:ext cx="52" cy="2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 anchor="t" anchorCtr="0">
                <a:spAutoFit/>
              </a:bodyPr>
              <a:lstStyle/>
              <a:p>
                <a:r>
                  <a:rPr lang="en-US" altLang="en-US" sz="2600" b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18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Line 8"/>
              <p:cNvSpPr>
                <a:spLocks noChangeShapeType="1"/>
              </p:cNvSpPr>
              <p:nvPr/>
            </p:nvSpPr>
            <p:spPr bwMode="auto">
              <a:xfrm>
                <a:off x="519" y="3809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Line 8"/>
              <p:cNvSpPr>
                <a:spLocks noChangeShapeType="1"/>
              </p:cNvSpPr>
              <p:nvPr/>
            </p:nvSpPr>
            <p:spPr bwMode="auto">
              <a:xfrm>
                <a:off x="480" y="4097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Line 8"/>
              <p:cNvSpPr>
                <a:spLocks noChangeShapeType="1"/>
              </p:cNvSpPr>
              <p:nvPr/>
            </p:nvSpPr>
            <p:spPr bwMode="auto">
              <a:xfrm>
                <a:off x="495" y="4386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Line 8"/>
              <p:cNvSpPr>
                <a:spLocks noChangeShapeType="1"/>
              </p:cNvSpPr>
              <p:nvPr/>
            </p:nvSpPr>
            <p:spPr bwMode="auto">
              <a:xfrm>
                <a:off x="499" y="4673"/>
                <a:ext cx="3898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Line 8"/>
              <p:cNvSpPr>
                <a:spLocks noChangeShapeType="1"/>
              </p:cNvSpPr>
              <p:nvPr/>
            </p:nvSpPr>
            <p:spPr bwMode="auto">
              <a:xfrm>
                <a:off x="539" y="4961"/>
                <a:ext cx="3897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Line 12"/>
              <p:cNvSpPr>
                <a:spLocks noChangeShapeType="1"/>
              </p:cNvSpPr>
              <p:nvPr/>
            </p:nvSpPr>
            <p:spPr bwMode="auto">
              <a:xfrm flipV="1">
                <a:off x="1171" y="1979"/>
                <a:ext cx="2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 flipV="1">
                <a:off x="883" y="1986"/>
                <a:ext cx="1" cy="3089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172" name="Đường kết nối Mũi tên Thẳng 9"/>
            <p:cNvCxnSpPr/>
            <p:nvPr/>
          </p:nvCxnSpPr>
          <p:spPr>
            <a:xfrm flipV="1">
              <a:off x="944563" y="3306763"/>
              <a:ext cx="6096000" cy="17462"/>
            </a:xfrm>
            <a:prstGeom prst="straightConnector1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cxnSp>
          <p:nvCxnSpPr>
            <p:cNvPr id="6173" name="Đường kết nối Mũi tên Thẳng 11"/>
            <p:cNvCxnSpPr/>
            <p:nvPr/>
          </p:nvCxnSpPr>
          <p:spPr>
            <a:xfrm flipV="1">
              <a:off x="3321050" y="838200"/>
              <a:ext cx="1588" cy="5029200"/>
            </a:xfrm>
            <a:prstGeom prst="straightConnector1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sp>
        <p:nvSpPr>
          <p:cNvPr id="6174" name="Rectangle 72"/>
          <p:cNvSpPr/>
          <p:nvPr/>
        </p:nvSpPr>
        <p:spPr>
          <a:xfrm>
            <a:off x="4454525" y="3259138"/>
            <a:ext cx="234950" cy="3397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en-US" b="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b="0" dirty="0">
              <a:latin typeface="Times New Roman" panose="02020603050405020304" pitchFamily="18" charset="0"/>
            </a:endParaRPr>
          </a:p>
        </p:txBody>
      </p:sp>
      <p:sp>
        <p:nvSpPr>
          <p:cNvPr id="74" name="Text Box 46"/>
          <p:cNvSpPr txBox="1"/>
          <p:nvPr/>
        </p:nvSpPr>
        <p:spPr>
          <a:xfrm>
            <a:off x="4586288" y="1782763"/>
            <a:ext cx="657225" cy="14779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5" name="Text Box 46"/>
          <p:cNvSpPr txBox="1"/>
          <p:nvPr/>
        </p:nvSpPr>
        <p:spPr>
          <a:xfrm>
            <a:off x="6359525" y="3995738"/>
            <a:ext cx="655638" cy="14779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6" name="Text Box 46"/>
          <p:cNvSpPr txBox="1"/>
          <p:nvPr/>
        </p:nvSpPr>
        <p:spPr>
          <a:xfrm>
            <a:off x="1676400" y="3475038"/>
            <a:ext cx="657225" cy="14779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7" name="Text Box 46"/>
          <p:cNvSpPr txBox="1"/>
          <p:nvPr/>
        </p:nvSpPr>
        <p:spPr>
          <a:xfrm>
            <a:off x="5707063" y="2362200"/>
            <a:ext cx="657225" cy="14779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79" name="Text Box 46"/>
          <p:cNvSpPr txBox="1"/>
          <p:nvPr/>
        </p:nvSpPr>
        <p:spPr>
          <a:xfrm>
            <a:off x="4062413" y="3433763"/>
            <a:ext cx="655637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180" name="Text Box 46"/>
          <p:cNvSpPr txBox="1"/>
          <p:nvPr/>
        </p:nvSpPr>
        <p:spPr>
          <a:xfrm>
            <a:off x="4659313" y="3433763"/>
            <a:ext cx="65722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81" name="Text Box 46"/>
          <p:cNvSpPr txBox="1"/>
          <p:nvPr/>
        </p:nvSpPr>
        <p:spPr>
          <a:xfrm>
            <a:off x="5773738" y="3457575"/>
            <a:ext cx="655637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182" name="Text Box 46"/>
          <p:cNvSpPr txBox="1"/>
          <p:nvPr/>
        </p:nvSpPr>
        <p:spPr>
          <a:xfrm>
            <a:off x="5233988" y="3440113"/>
            <a:ext cx="65722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183" name="Text Box 46"/>
          <p:cNvSpPr txBox="1"/>
          <p:nvPr/>
        </p:nvSpPr>
        <p:spPr>
          <a:xfrm>
            <a:off x="3571875" y="3438525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184" name="Text Box 46"/>
          <p:cNvSpPr txBox="1"/>
          <p:nvPr/>
        </p:nvSpPr>
        <p:spPr>
          <a:xfrm>
            <a:off x="6402388" y="3438525"/>
            <a:ext cx="655637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185" name="Text Box 46"/>
          <p:cNvSpPr txBox="1"/>
          <p:nvPr/>
        </p:nvSpPr>
        <p:spPr>
          <a:xfrm>
            <a:off x="3581400" y="3821113"/>
            <a:ext cx="6556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-1</a:t>
            </a:r>
          </a:p>
        </p:txBody>
      </p:sp>
      <p:sp>
        <p:nvSpPr>
          <p:cNvPr id="6186" name="Text Box 46"/>
          <p:cNvSpPr txBox="1"/>
          <p:nvPr/>
        </p:nvSpPr>
        <p:spPr>
          <a:xfrm>
            <a:off x="3581400" y="4343400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6187" name="Text Box 46"/>
          <p:cNvSpPr txBox="1"/>
          <p:nvPr/>
        </p:nvSpPr>
        <p:spPr>
          <a:xfrm>
            <a:off x="3581400" y="4876800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6188" name="Text Box 46"/>
          <p:cNvSpPr txBox="1"/>
          <p:nvPr/>
        </p:nvSpPr>
        <p:spPr>
          <a:xfrm>
            <a:off x="3581400" y="5345113"/>
            <a:ext cx="6556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-4</a:t>
            </a:r>
          </a:p>
        </p:txBody>
      </p:sp>
      <p:sp>
        <p:nvSpPr>
          <p:cNvPr id="6189" name="Text Box 46"/>
          <p:cNvSpPr txBox="1"/>
          <p:nvPr/>
        </p:nvSpPr>
        <p:spPr>
          <a:xfrm>
            <a:off x="3581400" y="5878513"/>
            <a:ext cx="6556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-5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0" name="Rectangle 117"/>
          <p:cNvSpPr/>
          <p:nvPr/>
        </p:nvSpPr>
        <p:spPr>
          <a:xfrm>
            <a:off x="930275" y="3257550"/>
            <a:ext cx="234950" cy="3381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en-US" b="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b="0" dirty="0">
              <a:latin typeface="Times New Roman" panose="02020603050405020304" pitchFamily="18" charset="0"/>
            </a:endParaRPr>
          </a:p>
        </p:txBody>
      </p:sp>
      <p:sp>
        <p:nvSpPr>
          <p:cNvPr id="6191" name="Text Box 46"/>
          <p:cNvSpPr txBox="1"/>
          <p:nvPr/>
        </p:nvSpPr>
        <p:spPr>
          <a:xfrm>
            <a:off x="1135063" y="3432175"/>
            <a:ext cx="657225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-4</a:t>
            </a:r>
          </a:p>
        </p:txBody>
      </p:sp>
      <p:sp>
        <p:nvSpPr>
          <p:cNvPr id="6192" name="Text Box 46"/>
          <p:cNvSpPr txBox="1"/>
          <p:nvPr/>
        </p:nvSpPr>
        <p:spPr>
          <a:xfrm>
            <a:off x="2249488" y="3455988"/>
            <a:ext cx="655637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6193" name="Text Box 46"/>
          <p:cNvSpPr txBox="1"/>
          <p:nvPr/>
        </p:nvSpPr>
        <p:spPr>
          <a:xfrm>
            <a:off x="1709738" y="3438525"/>
            <a:ext cx="657225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6194" name="Text Box 46"/>
          <p:cNvSpPr txBox="1"/>
          <p:nvPr/>
        </p:nvSpPr>
        <p:spPr>
          <a:xfrm>
            <a:off x="2878138" y="3436938"/>
            <a:ext cx="655637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-1</a:t>
            </a:r>
          </a:p>
        </p:txBody>
      </p:sp>
      <p:sp>
        <p:nvSpPr>
          <p:cNvPr id="6195" name="Text Box 46"/>
          <p:cNvSpPr txBox="1"/>
          <p:nvPr/>
        </p:nvSpPr>
        <p:spPr>
          <a:xfrm>
            <a:off x="3619500" y="1143000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196" name="Text Box 46"/>
          <p:cNvSpPr txBox="1"/>
          <p:nvPr/>
        </p:nvSpPr>
        <p:spPr>
          <a:xfrm>
            <a:off x="3619500" y="1676400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197" name="Text Box 46"/>
          <p:cNvSpPr txBox="1"/>
          <p:nvPr/>
        </p:nvSpPr>
        <p:spPr>
          <a:xfrm>
            <a:off x="3619500" y="2144713"/>
            <a:ext cx="6556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98" name="Text Box 46"/>
          <p:cNvSpPr txBox="1"/>
          <p:nvPr/>
        </p:nvSpPr>
        <p:spPr>
          <a:xfrm>
            <a:off x="3619500" y="2678113"/>
            <a:ext cx="6556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2" name="Picture 7" descr="avio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85800"/>
            <a:ext cx="1876425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00" name="Rounded Rectangle 132"/>
          <p:cNvSpPr/>
          <p:nvPr/>
        </p:nvSpPr>
        <p:spPr>
          <a:xfrm>
            <a:off x="1753235" y="62484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r>
              <a:rPr lang="en-US" altLang="en-US" sz="1800" b="0" dirty="0">
                <a:latin typeface="Verdana" panose="020B0604030504040204" pitchFamily="34" charset="0"/>
              </a:rPr>
              <a:t>A</a:t>
            </a:r>
          </a:p>
        </p:txBody>
      </p:sp>
      <p:sp>
        <p:nvSpPr>
          <p:cNvPr id="134" name="Explosion 2 133"/>
          <p:cNvSpPr/>
          <p:nvPr/>
        </p:nvSpPr>
        <p:spPr bwMode="auto">
          <a:xfrm>
            <a:off x="1600200" y="838200"/>
            <a:ext cx="1676400" cy="838200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(-2;3)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1" name="Text Box 46"/>
          <p:cNvSpPr txBox="1"/>
          <p:nvPr/>
        </p:nvSpPr>
        <p:spPr>
          <a:xfrm>
            <a:off x="2228850" y="747713"/>
            <a:ext cx="655638" cy="14763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5" name="Picture 7" descr="avio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752600"/>
            <a:ext cx="1876425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04" name="Rounded Rectangle 135"/>
          <p:cNvSpPr/>
          <p:nvPr/>
        </p:nvSpPr>
        <p:spPr>
          <a:xfrm>
            <a:off x="2819400" y="62484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r>
              <a:rPr lang="en-US" altLang="en-US" sz="1800" b="0" dirty="0">
                <a:latin typeface="Verdana" panose="020B0604030504040204" pitchFamily="34" charset="0"/>
              </a:rPr>
              <a:t>B</a:t>
            </a:r>
          </a:p>
        </p:txBody>
      </p:sp>
      <p:sp>
        <p:nvSpPr>
          <p:cNvPr id="137" name="Explosion 2 136"/>
          <p:cNvSpPr/>
          <p:nvPr/>
        </p:nvSpPr>
        <p:spPr bwMode="auto">
          <a:xfrm>
            <a:off x="4038600" y="2057400"/>
            <a:ext cx="1676400" cy="838200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(2;1)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8" name="Picture 7" descr="avio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05200"/>
            <a:ext cx="1752600" cy="1352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07" name="Rounded Rectangle 138"/>
          <p:cNvSpPr/>
          <p:nvPr/>
        </p:nvSpPr>
        <p:spPr>
          <a:xfrm>
            <a:off x="3810000" y="6289040"/>
            <a:ext cx="5334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r>
              <a:rPr lang="en-US" altLang="en-US" sz="1800" b="0" dirty="0">
                <a:latin typeface="Verdana" panose="020B0604030504040204" pitchFamily="34" charset="0"/>
              </a:rPr>
              <a:t>C</a:t>
            </a:r>
          </a:p>
        </p:txBody>
      </p:sp>
      <p:sp>
        <p:nvSpPr>
          <p:cNvPr id="140" name="Explosion 2 139"/>
          <p:cNvSpPr/>
          <p:nvPr/>
        </p:nvSpPr>
        <p:spPr bwMode="auto">
          <a:xfrm>
            <a:off x="1143000" y="3810000"/>
            <a:ext cx="1676400" cy="749300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(-3;-2)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1" name="Picture 7" descr="avio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286000"/>
            <a:ext cx="1876425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10" name="Rounded Rectangle 141"/>
          <p:cNvSpPr/>
          <p:nvPr/>
        </p:nvSpPr>
        <p:spPr>
          <a:xfrm>
            <a:off x="4659630" y="628904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r>
              <a:rPr lang="en-US" altLang="en-US" sz="1800" b="0" dirty="0">
                <a:latin typeface="Verdana" panose="020B0604030504040204" pitchFamily="34" charset="0"/>
              </a:rPr>
              <a:t>D</a:t>
            </a:r>
          </a:p>
        </p:txBody>
      </p:sp>
      <p:sp>
        <p:nvSpPr>
          <p:cNvPr id="143" name="Explosion 2 142"/>
          <p:cNvSpPr/>
          <p:nvPr/>
        </p:nvSpPr>
        <p:spPr bwMode="auto">
          <a:xfrm>
            <a:off x="5181600" y="2590800"/>
            <a:ext cx="1676400" cy="838200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(4;0)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4" name="Picture 7" descr="avio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962400"/>
            <a:ext cx="1876425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13" name="Rounded Rectangle 144"/>
          <p:cNvSpPr/>
          <p:nvPr/>
        </p:nvSpPr>
        <p:spPr>
          <a:xfrm>
            <a:off x="5638800" y="62484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lstStyle/>
          <a:p>
            <a:pPr eaLnBrk="0" hangingPunct="0"/>
            <a:r>
              <a:rPr lang="en-US" altLang="en-US" sz="1800" b="0" dirty="0">
                <a:latin typeface="Verdana" panose="020B0604030504040204" pitchFamily="34" charset="0"/>
              </a:rPr>
              <a:t>E</a:t>
            </a:r>
          </a:p>
        </p:txBody>
      </p:sp>
      <p:sp>
        <p:nvSpPr>
          <p:cNvPr id="146" name="Explosion 2 145"/>
          <p:cNvSpPr/>
          <p:nvPr/>
        </p:nvSpPr>
        <p:spPr bwMode="auto">
          <a:xfrm>
            <a:off x="5943600" y="4191000"/>
            <a:ext cx="1676400" cy="838200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(5;-3)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15" name="Text Box 46"/>
          <p:cNvSpPr txBox="1"/>
          <p:nvPr/>
        </p:nvSpPr>
        <p:spPr>
          <a:xfrm>
            <a:off x="8001000" y="3505200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6216" name="Text Box 46"/>
          <p:cNvSpPr txBox="1"/>
          <p:nvPr/>
        </p:nvSpPr>
        <p:spPr>
          <a:xfrm>
            <a:off x="3581400" y="457200"/>
            <a:ext cx="655638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y</a:t>
            </a:r>
          </a:p>
        </p:txBody>
      </p:sp>
    </p:spTree>
  </p:cSld>
  <p:clrMapOvr>
    <a:masterClrMapping/>
  </p:clrMapOvr>
  <p:transition>
    <p:comb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repeatCount="indefinite" fill="remove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repeatCount="indefinite" fill="remove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2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repeatCount="indefinite" fill="remove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repeatCount="indefinite" fill="remove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repeatCount="indefinite" fill="remove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13"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134" grpId="0" animBg="1"/>
      <p:bldP spid="134" grpId="1" animBg="1"/>
      <p:bldP spid="134" grpId="2" animBg="1"/>
      <p:bldP spid="140" grpId="0" animBg="1"/>
      <p:bldP spid="140" grpId="1" animBg="1"/>
      <p:bldP spid="140" grpId="2" animBg="1"/>
      <p:bldP spid="143" grpId="0" animBg="1"/>
      <p:bldP spid="143" grpId="1" animBg="1"/>
      <p:bldP spid="143" grpId="2" animBg="1"/>
      <p:bldP spid="146" grpId="0" animBg="1"/>
      <p:bldP spid="146" grpId="1" animBg="1"/>
      <p:bldP spid="14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52400" y="152400"/>
            <a:ext cx="86988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toán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: 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Nhân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dịp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nghỉ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hè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Nam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về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quê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ở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nhà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ông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bà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nội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.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Nhà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ông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bà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có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1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ao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cá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dạng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hình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chữ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nhật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ABCD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với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kích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thước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AD=15m, AB=12m,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phần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tam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giác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DEF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là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nơi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ông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bà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nuôi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vịt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với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AE=5m, CF=6m.</a:t>
            </a:r>
          </a:p>
          <a:p>
            <a:pPr algn="just"/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Chọn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hệ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trục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tọa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độ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Oxy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với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điểm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gốc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O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trùng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với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B;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tia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Ox, Oy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tương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ứng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với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các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tia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BC, BA.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Chọn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đơn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tọa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độ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tương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ứng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với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1m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trong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thực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latin typeface="Cambria Math" panose="02040503050406030204" charset="0"/>
                <a:cs typeface="Cambria Math" panose="02040503050406030204" charset="0"/>
                <a:sym typeface="+mn-ea"/>
              </a:rPr>
              <a:t>tế</a:t>
            </a:r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.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756660" y="2673985"/>
            <a:ext cx="5387340" cy="383286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52400" y="2828925"/>
            <a:ext cx="29533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a) </a:t>
            </a:r>
            <a:r>
              <a:rPr lang="en-US" sz="2400" dirty="0" err="1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Xác</a:t>
            </a:r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định</a:t>
            </a:r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tọa</a:t>
            </a:r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độ</a:t>
            </a:r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</a:p>
          <a:p>
            <a:r>
              <a:rPr lang="en-US" sz="2400" dirty="0" err="1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các</a:t>
            </a:r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điểm</a:t>
            </a:r>
            <a:r>
              <a:rPr lang="en-US" sz="2400" dirty="0">
                <a:solidFill>
                  <a:srgbClr val="1313DF"/>
                </a:solidFill>
                <a:latin typeface="Cambria" panose="02040503050406030204" charset="0"/>
                <a:cs typeface="Cambria" panose="02040503050406030204" charset="0"/>
              </a:rPr>
              <a:t> A,B,C,D,E.F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876800" y="2514600"/>
            <a:ext cx="1270" cy="3733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43400" y="57912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4648200" y="2895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4801235" y="5715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7890510" y="29718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638800" y="28956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7924800" y="54102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90510" y="42672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57200" y="3736975"/>
            <a:ext cx="18599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B (0;0)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A (0;12)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 (15;0)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D (15;12)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E (5;12) 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F (15;6)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343400" y="31984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7543800" y="45720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5486400" y="33528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620000" y="57880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867400" y="33528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" name="Straight Connector 31"/>
          <p:cNvCxnSpPr/>
          <p:nvPr/>
        </p:nvCxnSpPr>
        <p:spPr>
          <a:xfrm>
            <a:off x="4876800" y="45720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3" name="Text Box 32"/>
          <p:cNvSpPr txBox="1"/>
          <p:nvPr/>
        </p:nvSpPr>
        <p:spPr>
          <a:xfrm>
            <a:off x="5562600" y="5791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4442460" y="44945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5" grpId="0"/>
      <p:bldP spid="15" grpId="1"/>
      <p:bldP spid="25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52400" y="76200"/>
            <a:ext cx="8698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toán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: </a:t>
            </a:r>
            <a:endParaRPr lang="en-US" sz="2400" dirty="0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200" y="457200"/>
            <a:ext cx="9165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b)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Nam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đứng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ở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B. </a:t>
            </a:r>
          </a:p>
          <a:p>
            <a:pPr algn="l"/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Hỏi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nhìn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2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điểm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E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và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F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dưới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một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góc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bao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nhiêu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độ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?</a:t>
            </a:r>
          </a:p>
        </p:txBody>
      </p:sp>
      <p:pic>
        <p:nvPicPr>
          <p:cNvPr id="11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660" y="2673985"/>
            <a:ext cx="5387340" cy="38328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4876800" y="2514600"/>
            <a:ext cx="1270" cy="3733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43400" y="57912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4648200" y="2895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01235" y="5715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90510" y="29718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638800" y="28956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24800" y="54102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90510" y="42672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343400" y="31984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815351" y="4588827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5478287" y="3253421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7620000" y="57880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 Box 7"/>
          <p:cNvSpPr txBox="1"/>
          <p:nvPr/>
        </p:nvSpPr>
        <p:spPr>
          <a:xfrm>
            <a:off x="1500505" y="76200"/>
            <a:ext cx="6678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A(0;12) B(0;0) C(15;0) D(15;12) E(5;12) F(15;6)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868370" y="3352800"/>
            <a:ext cx="982028" cy="243840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1313D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Straight Connector 25"/>
          <p:cNvCxnSpPr>
            <a:endCxn id="9" idx="0"/>
          </p:cNvCxnSpPr>
          <p:nvPr/>
        </p:nvCxnSpPr>
        <p:spPr>
          <a:xfrm flipH="1">
            <a:off x="4877753" y="4583430"/>
            <a:ext cx="2999184" cy="113157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1313D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52400" y="76200"/>
            <a:ext cx="8698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toán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: </a:t>
            </a:r>
            <a:endParaRPr lang="en-US" sz="2400" dirty="0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200" y="457200"/>
            <a:ext cx="9165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c)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Nam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đứng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ở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B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câu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cá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.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Hỏi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khoảng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cách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ngắn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nhất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từ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</a:p>
          <a:p>
            <a:pPr algn="l"/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của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tới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chỗ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nuôi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là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bao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nhiêu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mét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?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4918301" y="1503511"/>
            <a:ext cx="39503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Khoảng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cách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ngắn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nhất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Nam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đến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nuôi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vịt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độ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dài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BH</a:t>
            </a:r>
            <a:endParaRPr lang="en-US" sz="2000" dirty="0">
              <a:solidFill>
                <a:srgbClr val="FF0000"/>
              </a:solidFill>
              <a:effectLst/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51" name="Text Box 1"/>
          <p:cNvSpPr txBox="1"/>
          <p:nvPr/>
        </p:nvSpPr>
        <p:spPr>
          <a:xfrm>
            <a:off x="0" y="1361112"/>
            <a:ext cx="494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0" dirty="0" err="1" smtClean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Gọi</a:t>
            </a:r>
            <a:r>
              <a:rPr lang="en-US" sz="2400" b="0" dirty="0" smtClean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H(</a:t>
            </a:r>
            <a:r>
              <a:rPr lang="en-US" sz="2400" b="0" dirty="0" err="1" smtClean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x;y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)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là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hình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chiếu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của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B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lên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EF</a:t>
            </a:r>
          </a:p>
        </p:txBody>
      </p:sp>
      <p:sp>
        <p:nvSpPr>
          <p:cNvPr id="54" name="Text Box 7"/>
          <p:cNvSpPr txBox="1"/>
          <p:nvPr/>
        </p:nvSpPr>
        <p:spPr>
          <a:xfrm>
            <a:off x="1503362" y="77787"/>
            <a:ext cx="6678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A(0;12) B(0;0) C(15;0) D(15;12) E(5;12) F(15;6)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343400" y="57912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 Box 7"/>
          <p:cNvSpPr txBox="1"/>
          <p:nvPr/>
        </p:nvSpPr>
        <p:spPr>
          <a:xfrm>
            <a:off x="4648200" y="2895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9" name="Text Box 8"/>
          <p:cNvSpPr txBox="1"/>
          <p:nvPr/>
        </p:nvSpPr>
        <p:spPr>
          <a:xfrm>
            <a:off x="4801235" y="5715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0" name="Text Box 9"/>
          <p:cNvSpPr txBox="1"/>
          <p:nvPr/>
        </p:nvSpPr>
        <p:spPr>
          <a:xfrm>
            <a:off x="7890510" y="29718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1" name="Text Box 11"/>
          <p:cNvSpPr txBox="1"/>
          <p:nvPr/>
        </p:nvSpPr>
        <p:spPr>
          <a:xfrm>
            <a:off x="5638800" y="28956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2" name="Text Box 12"/>
          <p:cNvSpPr txBox="1"/>
          <p:nvPr/>
        </p:nvSpPr>
        <p:spPr>
          <a:xfrm>
            <a:off x="7924800" y="54102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3" name="Text Box 13"/>
          <p:cNvSpPr txBox="1"/>
          <p:nvPr/>
        </p:nvSpPr>
        <p:spPr>
          <a:xfrm>
            <a:off x="7890510" y="42672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4" name="Text Box 14"/>
          <p:cNvSpPr txBox="1"/>
          <p:nvPr/>
        </p:nvSpPr>
        <p:spPr>
          <a:xfrm>
            <a:off x="4343400" y="31984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5" name="Text Box 18"/>
          <p:cNvSpPr txBox="1"/>
          <p:nvPr/>
        </p:nvSpPr>
        <p:spPr>
          <a:xfrm>
            <a:off x="7543800" y="45720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24"/>
          <p:cNvSpPr txBox="1"/>
          <p:nvPr/>
        </p:nvSpPr>
        <p:spPr>
          <a:xfrm>
            <a:off x="5486400" y="33528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 Box 26"/>
          <p:cNvSpPr txBox="1"/>
          <p:nvPr/>
        </p:nvSpPr>
        <p:spPr>
          <a:xfrm>
            <a:off x="7620000" y="57880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867400" y="33528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9" name="Straight Connector 68"/>
          <p:cNvCxnSpPr/>
          <p:nvPr/>
        </p:nvCxnSpPr>
        <p:spPr>
          <a:xfrm>
            <a:off x="4876800" y="45720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0" name="Text Box 34"/>
          <p:cNvSpPr txBox="1"/>
          <p:nvPr/>
        </p:nvSpPr>
        <p:spPr>
          <a:xfrm>
            <a:off x="5562600" y="5791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 Box 35"/>
          <p:cNvSpPr txBox="1"/>
          <p:nvPr/>
        </p:nvSpPr>
        <p:spPr>
          <a:xfrm>
            <a:off x="4442460" y="44945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72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60" y="2826385"/>
            <a:ext cx="5387340" cy="38328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3" name="Straight Arrow Connector 72"/>
          <p:cNvCxnSpPr/>
          <p:nvPr/>
        </p:nvCxnSpPr>
        <p:spPr>
          <a:xfrm flipV="1">
            <a:off x="5029200" y="2667000"/>
            <a:ext cx="1270" cy="3733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495800" y="59436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 Box 7"/>
          <p:cNvSpPr txBox="1"/>
          <p:nvPr/>
        </p:nvSpPr>
        <p:spPr>
          <a:xfrm>
            <a:off x="4800600" y="3048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6" name="Text Box 8"/>
          <p:cNvSpPr txBox="1"/>
          <p:nvPr/>
        </p:nvSpPr>
        <p:spPr>
          <a:xfrm>
            <a:off x="4953635" y="58674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Text Box 9"/>
          <p:cNvSpPr txBox="1"/>
          <p:nvPr/>
        </p:nvSpPr>
        <p:spPr>
          <a:xfrm>
            <a:off x="8042910" y="31242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8" name="Text Box 11"/>
          <p:cNvSpPr txBox="1"/>
          <p:nvPr/>
        </p:nvSpPr>
        <p:spPr>
          <a:xfrm>
            <a:off x="5791200" y="30480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9" name="Text Box 12"/>
          <p:cNvSpPr txBox="1"/>
          <p:nvPr/>
        </p:nvSpPr>
        <p:spPr>
          <a:xfrm>
            <a:off x="8077200" y="5562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 Box 13"/>
          <p:cNvSpPr txBox="1"/>
          <p:nvPr/>
        </p:nvSpPr>
        <p:spPr>
          <a:xfrm>
            <a:off x="8042910" y="44196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1" name="Text Box 14"/>
          <p:cNvSpPr txBox="1"/>
          <p:nvPr/>
        </p:nvSpPr>
        <p:spPr>
          <a:xfrm>
            <a:off x="4495800" y="33508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2" name="Text Box 18"/>
          <p:cNvSpPr txBox="1"/>
          <p:nvPr/>
        </p:nvSpPr>
        <p:spPr>
          <a:xfrm>
            <a:off x="7696200" y="47244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3" name="Text Box 24"/>
          <p:cNvSpPr txBox="1"/>
          <p:nvPr/>
        </p:nvSpPr>
        <p:spPr>
          <a:xfrm>
            <a:off x="5638800" y="3505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Text Box 26"/>
          <p:cNvSpPr txBox="1"/>
          <p:nvPr/>
        </p:nvSpPr>
        <p:spPr>
          <a:xfrm>
            <a:off x="7772400" y="59404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6019800" y="35052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6" name="Straight Connector 85"/>
          <p:cNvCxnSpPr/>
          <p:nvPr/>
        </p:nvCxnSpPr>
        <p:spPr>
          <a:xfrm>
            <a:off x="5029200" y="47244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7" name="Text Box 34"/>
          <p:cNvSpPr txBox="1"/>
          <p:nvPr/>
        </p:nvSpPr>
        <p:spPr>
          <a:xfrm>
            <a:off x="5715000" y="59436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8" name="Text Box 35"/>
          <p:cNvSpPr txBox="1"/>
          <p:nvPr/>
        </p:nvSpPr>
        <p:spPr>
          <a:xfrm>
            <a:off x="4594860" y="46469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 Box 10"/>
              <p:cNvSpPr txBox="1"/>
              <p:nvPr/>
            </p:nvSpPr>
            <p:spPr>
              <a:xfrm>
                <a:off x="175895" y="1973228"/>
                <a:ext cx="6648450" cy="4119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BH</m:t>
                        </m:r>
                      </m:e>
                    </m:acc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= (</a:t>
                </a:r>
                <a:r>
                  <a:rPr lang="en-US" sz="2400" b="0" dirty="0" err="1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x;y</a:t>
                </a:r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)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EF</m:t>
                        </m:r>
                      </m:e>
                    </m:acc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= (10;-6)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EH</m:t>
                        </m:r>
                      </m:e>
                    </m:acc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= (x-5; y-12)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BH</m:t>
                        </m:r>
                      </m:e>
                    </m:acc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 . </m:t>
                    </m:r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EF</m:t>
                        </m:r>
                      </m:e>
                    </m:acc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0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⇔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10</m:t>
                    </m:r>
                    <m:r>
                      <m:rPr>
                        <m:sty m:val="p"/>
                      </m:rP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x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y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0</m:t>
                    </m:r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EF</m:t>
                          </m:r>
                        </m:e>
                      </m:acc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 , </m:t>
                      </m:r>
                      <m:acc>
                        <m:accPr>
                          <m:chr m:val="⃗"/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EH</m:t>
                          </m:r>
                          <m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2400" b="0">
                          <a:effectLst/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effectLst/>
                          <a:latin typeface="Cambria Math" panose="02040503050406030204" pitchFamily="18" charset="0"/>
                          <a:cs typeface="Cambria Math" panose="02040503050406030204" charset="0"/>
                          <a:sym typeface="+mn-ea"/>
                        </a:rPr>
                        <m:t>p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⇔−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x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−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y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=−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150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Ta </a:t>
                </a:r>
                <a:r>
                  <a:rPr lang="en-US" sz="2400" b="0" dirty="0" err="1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 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x</m:t>
                            </m:r>
                            <m: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mbria Math" panose="0204050305040603020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225</m:t>
                                </m:r>
                              </m:num>
                              <m:den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34</m:t>
                                </m:r>
                              </m:den>
                            </m:f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y</m:t>
                            </m:r>
                            <m: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mbria Math" panose="0204050305040603020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375</m:t>
                                </m:r>
                              </m:num>
                              <m:den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34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⇒</m:t>
                    </m:r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H(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225</m:t>
                        </m:r>
                      </m:num>
                      <m:den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34</m:t>
                        </m:r>
                      </m:den>
                    </m:f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;</m:t>
                    </m:r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375</m:t>
                        </m:r>
                      </m:num>
                      <m:den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34</m:t>
                        </m:r>
                      </m:den>
                    </m:f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)</a:t>
                </a:r>
              </a:p>
              <a:p>
                <a:pPr algn="l">
                  <a:buFont typeface="Arial" panose="020B0604020202020204" pitchFamily="34" charset="0"/>
                </a:pPr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BH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75</m:t>
                        </m:r>
                        <m:rad>
                          <m:radPr>
                            <m:degHide m:val="on"/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34</m:t>
                        </m:r>
                      </m:den>
                    </m:f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m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89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95" y="1973228"/>
                <a:ext cx="6648450" cy="4119718"/>
              </a:xfrm>
              <a:prstGeom prst="rect">
                <a:avLst/>
              </a:prstGeom>
              <a:blipFill>
                <a:blip r:embed="rId3"/>
                <a:stretch>
                  <a:fillRect l="-1468" t="-148" b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" y="1141095"/>
            <a:ext cx="7917180" cy="56324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2209800" y="1066800"/>
            <a:ext cx="0" cy="491363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447800" y="5715000"/>
            <a:ext cx="64008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1905000" y="1447800"/>
            <a:ext cx="5638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209800" y="5686425"/>
            <a:ext cx="526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705600" y="1626235"/>
            <a:ext cx="4686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352800" y="1516380"/>
            <a:ext cx="16706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705600" y="5181600"/>
            <a:ext cx="4686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781800" y="3505200"/>
            <a:ext cx="49466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600200" y="1854835"/>
            <a:ext cx="8693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775460" y="3667760"/>
            <a:ext cx="8693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276600" y="2189480"/>
            <a:ext cx="8693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406515" y="5715000"/>
            <a:ext cx="8693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657600" y="2209800"/>
            <a:ext cx="0" cy="3429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" name="Straight Connector 31"/>
          <p:cNvCxnSpPr/>
          <p:nvPr/>
        </p:nvCxnSpPr>
        <p:spPr>
          <a:xfrm flipV="1">
            <a:off x="2209800" y="3952240"/>
            <a:ext cx="4419600" cy="101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" name="Text Box 2"/>
          <p:cNvSpPr txBox="1"/>
          <p:nvPr/>
        </p:nvSpPr>
        <p:spPr>
          <a:xfrm>
            <a:off x="228600" y="228600"/>
            <a:ext cx="8103870" cy="829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</a:rPr>
              <a:t>chỗ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nuôi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vịt</a:t>
            </a:r>
            <a:r>
              <a:rPr lang="en-US" sz="2400" dirty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Khoảng</a:t>
            </a:r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ngắn</a:t>
            </a:r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: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2209800" y="2438400"/>
            <a:ext cx="1981200" cy="327342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1313D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Straight Connector 3"/>
          <p:cNvCxnSpPr/>
          <p:nvPr/>
        </p:nvCxnSpPr>
        <p:spPr>
          <a:xfrm flipH="1">
            <a:off x="2209800" y="2204085"/>
            <a:ext cx="4419600" cy="3505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1313D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traight Connector 5"/>
          <p:cNvCxnSpPr>
            <a:stCxn id="29" idx="0"/>
          </p:cNvCxnSpPr>
          <p:nvPr/>
        </p:nvCxnSpPr>
        <p:spPr>
          <a:xfrm flipH="1">
            <a:off x="2209800" y="2189480"/>
            <a:ext cx="1501775" cy="352552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1313D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Straight Connector 7"/>
          <p:cNvCxnSpPr/>
          <p:nvPr/>
        </p:nvCxnSpPr>
        <p:spPr>
          <a:xfrm flipH="1">
            <a:off x="2209800" y="3962400"/>
            <a:ext cx="4495800" cy="17526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1313D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ext Box 8"/>
          <p:cNvSpPr txBox="1"/>
          <p:nvPr/>
        </p:nvSpPr>
        <p:spPr>
          <a:xfrm>
            <a:off x="3657600" y="605155"/>
            <a:ext cx="622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</a:rPr>
              <a:t>BH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038600" y="1905000"/>
            <a:ext cx="16706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86860" y="2626995"/>
            <a:ext cx="180340" cy="1162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traight Connector 12"/>
          <p:cNvCxnSpPr/>
          <p:nvPr/>
        </p:nvCxnSpPr>
        <p:spPr>
          <a:xfrm flipV="1">
            <a:off x="4242435" y="2590800"/>
            <a:ext cx="100965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52400" y="76200"/>
            <a:ext cx="8698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toán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: </a:t>
            </a:r>
            <a:endParaRPr lang="en-US" sz="2400" dirty="0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200" y="457200"/>
            <a:ext cx="9165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c)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Nam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đứng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ở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B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câu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cá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.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Hỏi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khoảng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cách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ngắn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nhất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từ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</a:p>
          <a:p>
            <a:pPr algn="l"/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của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tới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chỗ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nuôi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là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bao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nhiêu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mét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18301" y="1503511"/>
            <a:ext cx="39503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Khoảng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cách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ngắn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nhất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Nam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đến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chỗ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nuôi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vịt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là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độ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dài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 BH</a:t>
            </a:r>
            <a:endParaRPr lang="en-US" sz="2000" dirty="0">
              <a:solidFill>
                <a:srgbClr val="FF0000"/>
              </a:solidFill>
              <a:effectLst/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0" y="1361112"/>
            <a:ext cx="494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0" dirty="0" err="1" smtClean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Gọi</a:t>
            </a:r>
            <a:r>
              <a:rPr lang="en-US" sz="2400" b="0" dirty="0" smtClean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H(</a:t>
            </a:r>
            <a:r>
              <a:rPr lang="en-US" sz="2400" b="0" dirty="0" err="1" smtClean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x;y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)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là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hình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chiếu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của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B </a:t>
            </a:r>
            <a:r>
              <a:rPr lang="en-US" sz="2400" b="0" dirty="0" err="1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lên</a:t>
            </a:r>
            <a:r>
              <a:rPr lang="en-US" sz="2400" b="0" dirty="0"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EF</a:t>
            </a:r>
          </a:p>
        </p:txBody>
      </p:sp>
      <p:sp>
        <p:nvSpPr>
          <p:cNvPr id="7" name="Text Box 7"/>
          <p:cNvSpPr txBox="1"/>
          <p:nvPr/>
        </p:nvSpPr>
        <p:spPr>
          <a:xfrm>
            <a:off x="1503362" y="77787"/>
            <a:ext cx="6678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A(0;12) B(0;0) C(15;0) D(15;12) E(5;12) F(15;6)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43400" y="57912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 Box 7"/>
          <p:cNvSpPr txBox="1"/>
          <p:nvPr/>
        </p:nvSpPr>
        <p:spPr>
          <a:xfrm>
            <a:off x="4648200" y="2895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 Box 8"/>
          <p:cNvSpPr txBox="1"/>
          <p:nvPr/>
        </p:nvSpPr>
        <p:spPr>
          <a:xfrm>
            <a:off x="4801235" y="5715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Text Box 9"/>
          <p:cNvSpPr txBox="1"/>
          <p:nvPr/>
        </p:nvSpPr>
        <p:spPr>
          <a:xfrm>
            <a:off x="7890510" y="29718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638800" y="28956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24800" y="54102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90510" y="42672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343400" y="31984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Text Box 18"/>
          <p:cNvSpPr txBox="1"/>
          <p:nvPr/>
        </p:nvSpPr>
        <p:spPr>
          <a:xfrm>
            <a:off x="7543800" y="45720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Text Box 24"/>
          <p:cNvSpPr txBox="1"/>
          <p:nvPr/>
        </p:nvSpPr>
        <p:spPr>
          <a:xfrm>
            <a:off x="5486400" y="33528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 Box 26"/>
          <p:cNvSpPr txBox="1"/>
          <p:nvPr/>
        </p:nvSpPr>
        <p:spPr>
          <a:xfrm>
            <a:off x="7620000" y="57880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867400" y="33528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" name="Straight Connector 19"/>
          <p:cNvCxnSpPr/>
          <p:nvPr/>
        </p:nvCxnSpPr>
        <p:spPr>
          <a:xfrm>
            <a:off x="4876800" y="45720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" name="Text Box 34"/>
          <p:cNvSpPr txBox="1"/>
          <p:nvPr/>
        </p:nvSpPr>
        <p:spPr>
          <a:xfrm>
            <a:off x="5562600" y="5791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 Box 35"/>
          <p:cNvSpPr txBox="1"/>
          <p:nvPr/>
        </p:nvSpPr>
        <p:spPr>
          <a:xfrm>
            <a:off x="4442460" y="44945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3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60" y="2826385"/>
            <a:ext cx="5387340" cy="38328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4" name="Straight Arrow Connector 23"/>
          <p:cNvCxnSpPr/>
          <p:nvPr/>
        </p:nvCxnSpPr>
        <p:spPr>
          <a:xfrm flipV="1">
            <a:off x="5029200" y="2667000"/>
            <a:ext cx="1270" cy="3733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495800" y="59436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/>
          <p:nvPr/>
        </p:nvSpPr>
        <p:spPr>
          <a:xfrm>
            <a:off x="4800600" y="3048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 Box 8"/>
          <p:cNvSpPr txBox="1"/>
          <p:nvPr/>
        </p:nvSpPr>
        <p:spPr>
          <a:xfrm>
            <a:off x="4953635" y="58674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 Box 9"/>
          <p:cNvSpPr txBox="1"/>
          <p:nvPr/>
        </p:nvSpPr>
        <p:spPr>
          <a:xfrm>
            <a:off x="8042910" y="31242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9" name="Text Box 11"/>
          <p:cNvSpPr txBox="1"/>
          <p:nvPr/>
        </p:nvSpPr>
        <p:spPr>
          <a:xfrm>
            <a:off x="5791200" y="30480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0" name="Text Box 12"/>
          <p:cNvSpPr txBox="1"/>
          <p:nvPr/>
        </p:nvSpPr>
        <p:spPr>
          <a:xfrm>
            <a:off x="8077200" y="5562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Text Box 13"/>
          <p:cNvSpPr txBox="1"/>
          <p:nvPr/>
        </p:nvSpPr>
        <p:spPr>
          <a:xfrm>
            <a:off x="8042910" y="44196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2" name="Text Box 14"/>
          <p:cNvSpPr txBox="1"/>
          <p:nvPr/>
        </p:nvSpPr>
        <p:spPr>
          <a:xfrm>
            <a:off x="4495800" y="33508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Text Box 18"/>
          <p:cNvSpPr txBox="1"/>
          <p:nvPr/>
        </p:nvSpPr>
        <p:spPr>
          <a:xfrm>
            <a:off x="7696200" y="47244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 Box 24"/>
          <p:cNvSpPr txBox="1"/>
          <p:nvPr/>
        </p:nvSpPr>
        <p:spPr>
          <a:xfrm>
            <a:off x="5638800" y="3505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Text Box 26"/>
          <p:cNvSpPr txBox="1"/>
          <p:nvPr/>
        </p:nvSpPr>
        <p:spPr>
          <a:xfrm>
            <a:off x="7772400" y="59404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019800" y="35052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7" name="Straight Connector 36"/>
          <p:cNvCxnSpPr/>
          <p:nvPr/>
        </p:nvCxnSpPr>
        <p:spPr>
          <a:xfrm>
            <a:off x="5029200" y="47244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8" name="Text Box 34"/>
          <p:cNvSpPr txBox="1"/>
          <p:nvPr/>
        </p:nvSpPr>
        <p:spPr>
          <a:xfrm>
            <a:off x="5715000" y="59436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 Box 35"/>
          <p:cNvSpPr txBox="1"/>
          <p:nvPr/>
        </p:nvSpPr>
        <p:spPr>
          <a:xfrm>
            <a:off x="4594860" y="46469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10"/>
              <p:cNvSpPr txBox="1"/>
              <p:nvPr/>
            </p:nvSpPr>
            <p:spPr>
              <a:xfrm>
                <a:off x="175895" y="1973228"/>
                <a:ext cx="6648450" cy="4119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BH</m:t>
                        </m:r>
                      </m:e>
                    </m:acc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= (</a:t>
                </a:r>
                <a:r>
                  <a:rPr lang="en-US" sz="2400" b="0" dirty="0" err="1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x;y</a:t>
                </a:r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)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EF</m:t>
                        </m:r>
                      </m:e>
                    </m:acc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= (10;-6)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EH</m:t>
                        </m:r>
                      </m:e>
                    </m:acc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= (x-5; y-12)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BH</m:t>
                        </m:r>
                      </m:e>
                    </m:acc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 . </m:t>
                    </m:r>
                    <m:acc>
                      <m:accPr>
                        <m:chr m:val="⃗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EF</m:t>
                        </m:r>
                      </m:e>
                    </m:acc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=0⇔10</m:t>
                    </m:r>
                    <m:r>
                      <m:rPr>
                        <m:sty m:val="p"/>
                      </m:rP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x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y</m:t>
                    </m:r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=0</m:t>
                    </m:r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EF</m:t>
                          </m:r>
                        </m:e>
                      </m:acc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 , </m:t>
                      </m:r>
                      <m:acc>
                        <m:accPr>
                          <m:chr m:val="⃗"/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EH</m:t>
                          </m:r>
                          <m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 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2400" b="0">
                          <a:effectLst/>
                          <a:latin typeface="Cambria Math" panose="02040503050406030204" charset="0"/>
                          <a:cs typeface="Cambria Math" panose="02040503050406030204" charset="0"/>
                          <a:sym typeface="+mn-ea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effectLst/>
                          <a:latin typeface="Cambria Math" panose="02040503050406030204" pitchFamily="18" charset="0"/>
                          <a:cs typeface="Cambria Math" panose="02040503050406030204" charset="0"/>
                          <a:sym typeface="+mn-ea"/>
                        </a:rPr>
                        <m:t>p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⇔−6</m:t>
                      </m:r>
                      <m:r>
                        <m:rPr>
                          <m:sty m:val="p"/>
                        </m:rP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x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−10</m:t>
                      </m:r>
                      <m:r>
                        <m:rPr>
                          <m:sty m:val="p"/>
                        </m:rP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y</m:t>
                      </m:r>
                      <m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Cambria Math" panose="02040503050406030204" charset="0"/>
                          <a:cs typeface="Cambria Math" panose="02040503050406030204" charset="0"/>
                        </a:rPr>
                        <m:t>=−150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algn="l">
                  <a:buFont typeface="Arial" panose="020B0604020202020204" pitchFamily="34" charset="0"/>
                </a:pPr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Ta </a:t>
                </a:r>
                <a:r>
                  <a:rPr lang="en-US" sz="2400" b="0" dirty="0" err="1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 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x</m:t>
                            </m:r>
                            <m: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mbria Math" panose="0204050305040603020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225</m:t>
                                </m:r>
                              </m:num>
                              <m:den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34</m:t>
                                </m:r>
                              </m:den>
                            </m:f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y</m:t>
                            </m:r>
                            <m: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Cambria Math" panose="0204050305040603020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375</m:t>
                                </m:r>
                              </m:num>
                              <m:den>
                                <m:r>
                                  <a:rPr lang="en-US" sz="2400" b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34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⇒</m:t>
                    </m:r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H(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225</m:t>
                        </m:r>
                      </m:num>
                      <m:den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34</m:t>
                        </m:r>
                      </m:den>
                    </m:f>
                    <m:r>
                      <a:rPr lang="en-US" sz="2400" b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;</m:t>
                    </m:r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375</m:t>
                        </m:r>
                      </m:num>
                      <m:den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34</m:t>
                        </m:r>
                      </m:den>
                    </m:f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)</a:t>
                </a:r>
              </a:p>
              <a:p>
                <a:pPr algn="l">
                  <a:buFont typeface="Arial" panose="020B0604020202020204" pitchFamily="34" charset="0"/>
                </a:pPr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BH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75</m:t>
                        </m:r>
                        <m:rad>
                          <m:radPr>
                            <m:degHide m:val="on"/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en-US" sz="2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charset="0"/>
                            <a:cs typeface="Cambria Math" panose="02040503050406030204" charset="0"/>
                          </a:rPr>
                          <m:t>34</m:t>
                        </m:r>
                      </m:den>
                    </m:f>
                  </m:oMath>
                </a14:m>
                <a:r>
                  <a:rPr lang="en-US" sz="2400" b="0" dirty="0">
                    <a:effectLst/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 m</a:t>
                </a:r>
                <a:endParaRPr lang="en-US" sz="2400" b="0" dirty="0">
                  <a:solidFill>
                    <a:schemeClr val="tx1"/>
                  </a:solidFill>
                  <a:effectLst/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40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95" y="1973228"/>
                <a:ext cx="6648450" cy="4119718"/>
              </a:xfrm>
              <a:prstGeom prst="rect">
                <a:avLst/>
              </a:prstGeom>
              <a:blipFill>
                <a:blip r:embed="rId3"/>
                <a:stretch>
                  <a:fillRect l="-1468" t="-148" b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52400" y="76200"/>
            <a:ext cx="86988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Bài toán: </a:t>
            </a:r>
            <a:endParaRPr lang="en-US" sz="2400"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6200" y="457200"/>
            <a:ext cx="891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d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)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Nam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đứng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ở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B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câu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cá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.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Bạn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quăng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lưỡi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câu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xa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10,7m.</a:t>
            </a:r>
          </a:p>
          <a:p>
            <a:pPr algn="l"/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Hỏi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lưỡi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câu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có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rơi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vào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nuôi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vịt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 hay </a:t>
            </a:r>
            <a:r>
              <a:rPr lang="en-US" sz="2400" dirty="0" err="1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không</a:t>
            </a:r>
            <a:r>
              <a:rPr lang="en-US" sz="2400" dirty="0" smtClean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?</a:t>
            </a:r>
            <a:endParaRPr lang="en-US" sz="2400" dirty="0">
              <a:solidFill>
                <a:srgbClr val="1313DF"/>
              </a:solidFill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83522" y="1963505"/>
            <a:ext cx="395033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effectLst/>
                <a:latin typeface="Cambria Math" panose="02040503050406030204" charset="0"/>
                <a:cs typeface="Cambria Math" panose="02040503050406030204" charset="0"/>
              </a:rPr>
              <a:t>BH</a:t>
            </a:r>
            <a:endParaRPr lang="en-US" sz="2400" dirty="0">
              <a:solidFill>
                <a:schemeClr val="tx1"/>
              </a:solidFill>
              <a:effectLst/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83522" y="4461300"/>
            <a:ext cx="906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Vậy</a:t>
            </a:r>
            <a:r>
              <a:rPr lang="en-US" sz="2400" dirty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lưỡi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câu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không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rơi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vào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</a:p>
          <a:p>
            <a:pPr algn="l"/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vị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trí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nuôi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 </a:t>
            </a:r>
            <a:r>
              <a:rPr lang="en-US" sz="2400" dirty="0" err="1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vịt</a:t>
            </a:r>
            <a:r>
              <a:rPr lang="en-US" sz="2400" dirty="0" smtClean="0">
                <a:solidFill>
                  <a:srgbClr val="1313DF"/>
                </a:solidFill>
                <a:effectLst/>
                <a:latin typeface="Cambria Math" panose="02040503050406030204" charset="0"/>
                <a:cs typeface="Cambria Math" panose="02040503050406030204" charset="0"/>
                <a:sym typeface="+mn-ea"/>
              </a:rPr>
              <a:t>. </a:t>
            </a:r>
            <a:endParaRPr lang="en-US" sz="2400" dirty="0">
              <a:solidFill>
                <a:srgbClr val="1313DF"/>
              </a:solidFill>
              <a:effectLst/>
              <a:latin typeface="Cambria Math" panose="02040503050406030204" charset="0"/>
              <a:cs typeface="Cambria Math" panose="020405030504060302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676400" y="76835"/>
            <a:ext cx="6678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mbria Math" panose="02040503050406030204" charset="0"/>
                <a:cs typeface="Cambria Math" panose="02040503050406030204" charset="0"/>
                <a:sym typeface="+mn-ea"/>
              </a:rPr>
              <a:t>A(0;12) B(0;0) C(15;0) D(15;12) E(5;12) F(15;6)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343400" y="57912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 Box 7"/>
          <p:cNvSpPr txBox="1"/>
          <p:nvPr/>
        </p:nvSpPr>
        <p:spPr>
          <a:xfrm>
            <a:off x="4648200" y="2895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 Box 8"/>
          <p:cNvSpPr txBox="1"/>
          <p:nvPr/>
        </p:nvSpPr>
        <p:spPr>
          <a:xfrm>
            <a:off x="4801235" y="5715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 Box 9"/>
          <p:cNvSpPr txBox="1"/>
          <p:nvPr/>
        </p:nvSpPr>
        <p:spPr>
          <a:xfrm>
            <a:off x="7890510" y="29718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8" name="Text Box 11"/>
          <p:cNvSpPr txBox="1"/>
          <p:nvPr/>
        </p:nvSpPr>
        <p:spPr>
          <a:xfrm>
            <a:off x="5638800" y="28956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9" name="Text Box 12"/>
          <p:cNvSpPr txBox="1"/>
          <p:nvPr/>
        </p:nvSpPr>
        <p:spPr>
          <a:xfrm>
            <a:off x="7924800" y="54102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Text Box 13"/>
          <p:cNvSpPr txBox="1"/>
          <p:nvPr/>
        </p:nvSpPr>
        <p:spPr>
          <a:xfrm>
            <a:off x="7890510" y="42672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1" name="Text Box 14"/>
          <p:cNvSpPr txBox="1"/>
          <p:nvPr/>
        </p:nvSpPr>
        <p:spPr>
          <a:xfrm>
            <a:off x="4343400" y="31984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2" name="Text Box 18"/>
          <p:cNvSpPr txBox="1"/>
          <p:nvPr/>
        </p:nvSpPr>
        <p:spPr>
          <a:xfrm>
            <a:off x="7543800" y="45720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Text Box 24"/>
          <p:cNvSpPr txBox="1"/>
          <p:nvPr/>
        </p:nvSpPr>
        <p:spPr>
          <a:xfrm>
            <a:off x="5486400" y="33528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Text Box 26"/>
          <p:cNvSpPr txBox="1"/>
          <p:nvPr/>
        </p:nvSpPr>
        <p:spPr>
          <a:xfrm>
            <a:off x="7620000" y="57880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5867400" y="33528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6" name="Straight Connector 45"/>
          <p:cNvCxnSpPr/>
          <p:nvPr/>
        </p:nvCxnSpPr>
        <p:spPr>
          <a:xfrm>
            <a:off x="4876800" y="45720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7" name="Text Box 34"/>
          <p:cNvSpPr txBox="1"/>
          <p:nvPr/>
        </p:nvSpPr>
        <p:spPr>
          <a:xfrm>
            <a:off x="5562600" y="5791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 Box 35"/>
          <p:cNvSpPr txBox="1"/>
          <p:nvPr/>
        </p:nvSpPr>
        <p:spPr>
          <a:xfrm>
            <a:off x="4442460" y="44945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9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60" y="2826385"/>
            <a:ext cx="5387340" cy="38328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0" name="Straight Arrow Connector 49"/>
          <p:cNvCxnSpPr/>
          <p:nvPr/>
        </p:nvCxnSpPr>
        <p:spPr>
          <a:xfrm flipV="1">
            <a:off x="5029200" y="2667000"/>
            <a:ext cx="1270" cy="3733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95800" y="5943600"/>
            <a:ext cx="419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 Box 7"/>
          <p:cNvSpPr txBox="1"/>
          <p:nvPr/>
        </p:nvSpPr>
        <p:spPr>
          <a:xfrm>
            <a:off x="4800600" y="30480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Text Box 8"/>
          <p:cNvSpPr txBox="1"/>
          <p:nvPr/>
        </p:nvSpPr>
        <p:spPr>
          <a:xfrm>
            <a:off x="4953635" y="58674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Text Box 9"/>
          <p:cNvSpPr txBox="1"/>
          <p:nvPr/>
        </p:nvSpPr>
        <p:spPr>
          <a:xfrm>
            <a:off x="8042910" y="3124200"/>
            <a:ext cx="288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5" name="Text Box 11"/>
          <p:cNvSpPr txBox="1"/>
          <p:nvPr/>
        </p:nvSpPr>
        <p:spPr>
          <a:xfrm>
            <a:off x="5791200" y="3048000"/>
            <a:ext cx="441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6" name="Text Box 12"/>
          <p:cNvSpPr txBox="1"/>
          <p:nvPr/>
        </p:nvSpPr>
        <p:spPr>
          <a:xfrm>
            <a:off x="8077200" y="5562600"/>
            <a:ext cx="153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Text Box 13"/>
          <p:cNvSpPr txBox="1"/>
          <p:nvPr/>
        </p:nvSpPr>
        <p:spPr>
          <a:xfrm>
            <a:off x="8042910" y="4419600"/>
            <a:ext cx="357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313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58" name="Text Box 14"/>
          <p:cNvSpPr txBox="1"/>
          <p:nvPr/>
        </p:nvSpPr>
        <p:spPr>
          <a:xfrm>
            <a:off x="4495800" y="335089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9" name="Text Box 18"/>
          <p:cNvSpPr txBox="1"/>
          <p:nvPr/>
        </p:nvSpPr>
        <p:spPr>
          <a:xfrm>
            <a:off x="7696200" y="47244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0" name="Text Box 24"/>
          <p:cNvSpPr txBox="1"/>
          <p:nvPr/>
        </p:nvSpPr>
        <p:spPr>
          <a:xfrm>
            <a:off x="5638800" y="35052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 Box 26"/>
          <p:cNvSpPr txBox="1"/>
          <p:nvPr/>
        </p:nvSpPr>
        <p:spPr>
          <a:xfrm>
            <a:off x="7772400" y="5940425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6019800" y="3505200"/>
            <a:ext cx="0" cy="2438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3" name="Straight Connector 62"/>
          <p:cNvCxnSpPr/>
          <p:nvPr/>
        </p:nvCxnSpPr>
        <p:spPr>
          <a:xfrm>
            <a:off x="5029200" y="47244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4" name="Text Box 34"/>
          <p:cNvSpPr txBox="1"/>
          <p:nvPr/>
        </p:nvSpPr>
        <p:spPr>
          <a:xfrm>
            <a:off x="5715000" y="594360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Text Box 35"/>
          <p:cNvSpPr txBox="1"/>
          <p:nvPr/>
        </p:nvSpPr>
        <p:spPr>
          <a:xfrm>
            <a:off x="4594860" y="4646930"/>
            <a:ext cx="8693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8450" y="990600"/>
            <a:ext cx="8546465" cy="5251450"/>
          </a:xfrm>
        </p:spPr>
        <p:txBody>
          <a:bodyPr/>
          <a:lstStyle/>
          <a:p>
            <a:r>
              <a:rPr lang="en-US" b="1" dirty="0" err="1">
                <a:solidFill>
                  <a:srgbClr val="1313DF"/>
                </a:solidFill>
              </a:rPr>
              <a:t>Xây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dựng</a:t>
            </a:r>
            <a:r>
              <a:rPr lang="en-US" b="1" dirty="0">
                <a:solidFill>
                  <a:srgbClr val="1313DF"/>
                </a:solidFill>
              </a:rPr>
              <a:t> 1 </a:t>
            </a:r>
            <a:r>
              <a:rPr lang="en-US" b="1" dirty="0" err="1">
                <a:solidFill>
                  <a:srgbClr val="1313DF"/>
                </a:solidFill>
              </a:rPr>
              <a:t>hệ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trục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tọa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độ</a:t>
            </a:r>
            <a:r>
              <a:rPr lang="en-US" b="1" dirty="0">
                <a:solidFill>
                  <a:srgbClr val="1313DF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/>
              <a:t>   +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tọa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O.</a:t>
            </a:r>
          </a:p>
          <a:p>
            <a:pPr marL="0" indent="0">
              <a:buNone/>
            </a:pPr>
            <a:r>
              <a:rPr lang="en-US" dirty="0"/>
              <a:t>   + </a:t>
            </a:r>
            <a:r>
              <a:rPr lang="en-US" dirty="0" err="1"/>
              <a:t>Trục</a:t>
            </a:r>
            <a:r>
              <a:rPr lang="en-US" dirty="0"/>
              <a:t> Ox, Oy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 +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tọa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.</a:t>
            </a:r>
          </a:p>
          <a:p>
            <a:r>
              <a:rPr lang="en-US" b="1" dirty="0" err="1">
                <a:solidFill>
                  <a:srgbClr val="1313DF"/>
                </a:solidFill>
              </a:rPr>
              <a:t>Xác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định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tọa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độ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các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điểm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và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vectơ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trên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hệ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trục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tọa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độ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đã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xây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dựng</a:t>
            </a:r>
            <a:r>
              <a:rPr lang="en-US" b="1" dirty="0">
                <a:solidFill>
                  <a:srgbClr val="1313DF"/>
                </a:solidFill>
              </a:rPr>
              <a:t>.</a:t>
            </a:r>
          </a:p>
          <a:p>
            <a:r>
              <a:rPr lang="en-US" b="1" dirty="0" err="1">
                <a:solidFill>
                  <a:srgbClr val="1313DF"/>
                </a:solidFill>
              </a:rPr>
              <a:t>Liên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hệ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giữa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câu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hỏi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của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đề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bài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với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các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công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thức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về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tọa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độ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điểm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và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vectơ</a:t>
            </a:r>
            <a:r>
              <a:rPr lang="en-US" b="1" dirty="0">
                <a:solidFill>
                  <a:srgbClr val="1313DF"/>
                </a:solidFill>
              </a:rPr>
              <a:t>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313DF"/>
                </a:solidFill>
              </a:rPr>
              <a:t>   </a:t>
            </a:r>
            <a:r>
              <a:rPr lang="en-US" b="1" dirty="0" err="1">
                <a:solidFill>
                  <a:srgbClr val="1313DF"/>
                </a:solidFill>
              </a:rPr>
              <a:t>Từ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đó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tính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toán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và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tìm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ra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câu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trả</a:t>
            </a:r>
            <a:r>
              <a:rPr lang="en-US" b="1" dirty="0">
                <a:solidFill>
                  <a:srgbClr val="1313DF"/>
                </a:solidFill>
              </a:rPr>
              <a:t> </a:t>
            </a:r>
            <a:r>
              <a:rPr lang="en-US" b="1" dirty="0" err="1">
                <a:solidFill>
                  <a:srgbClr val="1313DF"/>
                </a:solidFill>
              </a:rPr>
              <a:t>lời</a:t>
            </a:r>
            <a:r>
              <a:rPr lang="en-US" b="1" dirty="0">
                <a:solidFill>
                  <a:srgbClr val="1313DF"/>
                </a:solidFill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52400" y="304800"/>
            <a:ext cx="88823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GIẢI BÀI TOÁN THỰC TẾ ỨNG DỤNG HỆ TRỤC TỌA ĐỘ: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81000" y="152400"/>
            <a:ext cx="5034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BÀI TẬP VỀ NHÀ </a:t>
            </a:r>
          </a:p>
        </p:txBody>
      </p:sp>
      <p:pic>
        <p:nvPicPr>
          <p:cNvPr id="4" name="Picture 1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3200400"/>
            <a:ext cx="3612515" cy="33635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0" y="685800"/>
            <a:ext cx="85585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Bài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dirty="0" err="1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tập</a:t>
            </a:r>
            <a:r>
              <a:rPr lang="en-US" sz="240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Trong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một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bài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luyện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tập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của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các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cầu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thủ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bóng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nước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,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huấn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luyện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viên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cho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các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cầu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thủ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di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chuyển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theo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ba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đoạn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liên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tiếp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. </a:t>
            </a:r>
          </a:p>
          <a:p>
            <a:pPr algn="just"/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Đoạn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thứ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nhất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di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chuyển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về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hướng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Đông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Bắc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20m.</a:t>
            </a:r>
            <a:endParaRPr lang="en-US" sz="2400" b="0" dirty="0">
              <a:latin typeface="Cambria Math" panose="02040503050406030204" charset="0"/>
              <a:cs typeface="Cambria Math" panose="02040503050406030204" charset="0"/>
            </a:endParaRPr>
          </a:p>
          <a:p>
            <a:pPr algn="just"/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Đoạn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thứ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hai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di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chuyển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về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hướng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Tây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Bắc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 </a:t>
            </a:r>
            <a:r>
              <a:rPr lang="en-US" sz="2400" b="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10m.</a:t>
            </a:r>
          </a:p>
          <a:p>
            <a:pPr algn="just"/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Đoạn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thứ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ba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di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chuyển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theo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hướng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Đông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Bắc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5m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. </a:t>
            </a:r>
          </a:p>
          <a:p>
            <a:pPr algn="just"/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Quy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ước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độ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dài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đường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chéo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của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mỗi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ô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vuông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là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>
                <a:solidFill>
                  <a:srgbClr val="1313DF"/>
                </a:solidFill>
                <a:latin typeface="Cambria Math" panose="02040503050406030204" charset="0"/>
                <a:cs typeface="Cambria Math" panose="02040503050406030204" charset="0"/>
              </a:rPr>
              <a:t>5m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.</a:t>
            </a:r>
          </a:p>
          <a:p>
            <a:pPr algn="just"/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a)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Vẽ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các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vectơ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biểu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thị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hướng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di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chuyển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của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các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cầu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thủ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.</a:t>
            </a:r>
          </a:p>
          <a:p>
            <a:pPr algn="just"/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b)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Tính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tọa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độ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các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vectơ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2400" b="0" dirty="0" err="1">
                <a:latin typeface="Cambria Math" panose="02040503050406030204" charset="0"/>
                <a:cs typeface="Cambria Math" panose="02040503050406030204" charset="0"/>
              </a:rPr>
              <a:t>đó</a:t>
            </a:r>
            <a:r>
              <a:rPr lang="en-US" sz="2400" b="0" dirty="0">
                <a:latin typeface="Cambria Math" panose="02040503050406030204" charset="0"/>
                <a:cs typeface="Cambria Math" panose="0204050305040603020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EJ023"/>
          <p:cNvPicPr>
            <a:picLocks noChangeAspect="1"/>
          </p:cNvPicPr>
          <p:nvPr/>
        </p:nvPicPr>
        <p:blipFill>
          <a:blip r:embed="rId2"/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9600" y="1295400"/>
            <a:ext cx="8229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</a:pPr>
            <a:r>
              <a:rPr kumimoji="0" lang="en-US" altLang="x-none" sz="2800" kern="1200" cap="none" spc="0" normalizeH="0" baseline="0" noProof="1">
                <a:solidFill>
                  <a:srgbClr val="00B0F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TIẾT HỌC ĐẾN ĐÂY LÀ KẾT THÚC</a:t>
            </a:r>
          </a:p>
        </p:txBody>
      </p:sp>
      <p:pic>
        <p:nvPicPr>
          <p:cNvPr id="35843" name="Picture 4" descr="D:\HUONG (F)\NAM HOC 2015-2016\HINH DONG\tK1B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743200"/>
            <a:ext cx="6324600" cy="3232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24000" y="2133600"/>
            <a:ext cx="666496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</a:pPr>
            <a:r>
              <a:rPr kumimoji="0" lang="en-US" altLang="x-none" sz="2800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CHÂN THÀNH CẢM ƠN CÁC THẦY CÔ VÀ CÁC EM HỌC SINH!</a:t>
            </a:r>
          </a:p>
        </p:txBody>
      </p:sp>
      <p:pic>
        <p:nvPicPr>
          <p:cNvPr id="35845" name="Picture 26" descr="post-60-1080598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5257800"/>
            <a:ext cx="1295400" cy="1839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Picture 26" descr="post-60-10805980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257800"/>
            <a:ext cx="12192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Picture 1" descr="D:\NAM HOC 2015-2016\HÌNH ĐỘNG - NGỘ NGHĨNH\Hình ảnh động _ hinh dong _ anh dong_ Hình Động Tổng Hợp Phần 63_files\8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029200"/>
            <a:ext cx="1217613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4165786781192_77541bf95d8da79e1516b9d3f75698fd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04800" y="534035"/>
            <a:ext cx="8342630" cy="579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/>
          <p:nvPr/>
        </p:nvSpPr>
        <p:spPr>
          <a:xfrm>
            <a:off x="4953000" y="2286000"/>
            <a:ext cx="35052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I(2;6)</a:t>
            </a:r>
          </a:p>
        </p:txBody>
      </p:sp>
      <p:grpSp>
        <p:nvGrpSpPr>
          <p:cNvPr id="21506" name="Group 3"/>
          <p:cNvGrpSpPr/>
          <p:nvPr/>
        </p:nvGrpSpPr>
        <p:grpSpPr>
          <a:xfrm>
            <a:off x="0" y="2187575"/>
            <a:ext cx="15875" cy="79375"/>
            <a:chOff x="96" y="1240"/>
            <a:chExt cx="4512" cy="2074"/>
          </a:xfrm>
        </p:grpSpPr>
        <p:pic>
          <p:nvPicPr>
            <p:cNvPr id="21507" name="Picture 4" descr="CA3RC3JVCAEIFKYYCA03GL3KCAH0S76OCAOKNZN1CA2K1PACCAWTXE4ICAY1I5HCCA5G0EBOCAY6YXB3CA7S0PWHCADQI8KBCAFXWZUOCACNIR0XCAV9ZP95CAN2RL11CA4ZCKDRCAURWW4ACARZ0KY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" y="1240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08" name="Picture 5" descr="Picture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5" y="1288"/>
              <a:ext cx="603" cy="6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09" name="Picture 6" descr="CA3RC3JVCAEIFKYYCA03GL3KCAH0S76OCAOKNZN1CA2K1PACCAWTXE4ICAY1I5HCCA5G0EBOCAY6YXB3CA7S0PWHCADQI8KBCAFXWZUOCACNIR0XCAV9ZP95CAN2RL11CA4ZCKDRCAURWW4ACARZ0KY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" y="2714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0" name="Picture 7" descr="CA3RC3JVCAEIFKYYCA03GL3KCAH0S76OCAOKNZN1CA2K1PACCAWTXE4ICAY1I5HCCA5G0EBOCAY6YXB3CA7S0PWHCADQI8KBCAFXWZUOCACNIR0XCAV9ZP95CAN2RL11CA4ZCKDRCAURWW4ACARZ0KY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6" y="2714"/>
              <a:ext cx="600" cy="6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08909" name="Picture 13" descr="Picture9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4724400" y="3886200"/>
            <a:ext cx="957263" cy="957263"/>
          </a:xfrm>
        </p:spPr>
      </p:pic>
      <p:sp>
        <p:nvSpPr>
          <p:cNvPr id="21512" name="Rectangle 9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Câu 1. Cho A(1; -2), </a:t>
            </a:r>
            <a:r>
              <a:rPr lang="en-US" altLang="x-none" sz="3600" i="1" dirty="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(3;4).Tọa độ trung điểm I của đoạn thẳng AB?</a:t>
            </a:r>
            <a:endParaRPr lang="en-US" altLang="x-none" sz="3600" u="sng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3" name="Text Box 10"/>
          <p:cNvSpPr txBox="1"/>
          <p:nvPr/>
        </p:nvSpPr>
        <p:spPr>
          <a:xfrm>
            <a:off x="1295400" y="22860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 I(2;-1)</a:t>
            </a:r>
          </a:p>
        </p:txBody>
      </p:sp>
      <p:sp>
        <p:nvSpPr>
          <p:cNvPr id="21514" name="Text Box 11"/>
          <p:cNvSpPr txBox="1"/>
          <p:nvPr/>
        </p:nvSpPr>
        <p:spPr>
          <a:xfrm>
            <a:off x="1295400" y="40068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I(-2;1)</a:t>
            </a:r>
          </a:p>
        </p:txBody>
      </p:sp>
      <p:sp>
        <p:nvSpPr>
          <p:cNvPr id="21515" name="Text Box 12"/>
          <p:cNvSpPr txBox="1"/>
          <p:nvPr/>
        </p:nvSpPr>
        <p:spPr>
          <a:xfrm>
            <a:off x="4953000" y="3962400"/>
            <a:ext cx="28194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D)   I(2;1)</a:t>
            </a:r>
          </a:p>
        </p:txBody>
      </p:sp>
      <p:pic>
        <p:nvPicPr>
          <p:cNvPr id="21516" name="Picture 100" descr="dong-ho-c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2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18443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18444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18445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18446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18447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18448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18449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18450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18451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18452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18453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18454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18455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18456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1845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1845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1845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1846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1846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1846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1846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1846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1846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1846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1846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1846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1846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1847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1847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1847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7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3" dur="500"/>
                                        <p:tgtEl>
                                          <p:spTgt spid="20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. Tam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giaùc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coù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A(1; -2),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(3;4)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vaø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C(2;1).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Toïa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ñoä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troïng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taâm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cuûa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giaùc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 ABC ?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NI-Times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0" name="Text Box 3"/>
          <p:cNvSpPr txBox="1"/>
          <p:nvPr/>
        </p:nvSpPr>
        <p:spPr>
          <a:xfrm>
            <a:off x="4953000" y="2438400"/>
            <a:ext cx="35052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G(6;3)</a:t>
            </a:r>
          </a:p>
        </p:txBody>
      </p:sp>
      <p:sp>
        <p:nvSpPr>
          <p:cNvPr id="22531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 G(3;1)</a:t>
            </a:r>
          </a:p>
        </p:txBody>
      </p:sp>
      <p:sp>
        <p:nvSpPr>
          <p:cNvPr id="22532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G(-2;1)</a:t>
            </a:r>
          </a:p>
        </p:txBody>
      </p:sp>
      <p:sp>
        <p:nvSpPr>
          <p:cNvPr id="22533" name="Text Box 7"/>
          <p:cNvSpPr txBox="1"/>
          <p:nvPr/>
        </p:nvSpPr>
        <p:spPr>
          <a:xfrm>
            <a:off x="4953000" y="41910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D)   G(2;1)</a:t>
            </a: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191000"/>
            <a:ext cx="957263" cy="95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100" descr="dong-ho-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5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19466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19467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19468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19469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19470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19471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19472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19473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19474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19475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19476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19477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19478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19479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1948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1948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1948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1948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1948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1948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1948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1948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1948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1948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1949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1949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1949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1949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1949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1949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1949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31</a:t>
            </a:r>
          </a:p>
        </p:txBody>
      </p:sp>
      <p:sp>
        <p:nvSpPr>
          <p:cNvPr id="1949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32</a:t>
            </a:r>
          </a:p>
        </p:txBody>
      </p:sp>
      <p:sp>
        <p:nvSpPr>
          <p:cNvPr id="1949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</a:p>
        </p:txBody>
      </p:sp>
      <p:sp>
        <p:nvSpPr>
          <p:cNvPr id="1949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</a:p>
        </p:txBody>
      </p:sp>
      <p:sp>
        <p:nvSpPr>
          <p:cNvPr id="1950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35</a:t>
            </a:r>
          </a:p>
        </p:txBody>
      </p:sp>
      <p:sp>
        <p:nvSpPr>
          <p:cNvPr id="1950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</a:p>
        </p:txBody>
      </p:sp>
      <p:sp>
        <p:nvSpPr>
          <p:cNvPr id="1950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37</a:t>
            </a:r>
          </a:p>
        </p:txBody>
      </p:sp>
      <p:sp>
        <p:nvSpPr>
          <p:cNvPr id="1950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</a:p>
        </p:txBody>
      </p:sp>
      <p:sp>
        <p:nvSpPr>
          <p:cNvPr id="1950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39</a:t>
            </a:r>
          </a:p>
        </p:txBody>
      </p:sp>
      <p:sp>
        <p:nvSpPr>
          <p:cNvPr id="1950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</a:p>
        </p:txBody>
      </p:sp>
      <p:sp>
        <p:nvSpPr>
          <p:cNvPr id="1950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41</a:t>
            </a:r>
          </a:p>
        </p:txBody>
      </p:sp>
      <p:sp>
        <p:nvSpPr>
          <p:cNvPr id="1950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42</a:t>
            </a:r>
          </a:p>
        </p:txBody>
      </p:sp>
      <p:sp>
        <p:nvSpPr>
          <p:cNvPr id="1950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</a:p>
        </p:txBody>
      </p:sp>
      <p:sp>
        <p:nvSpPr>
          <p:cNvPr id="1950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</a:p>
        </p:txBody>
      </p:sp>
      <p:sp>
        <p:nvSpPr>
          <p:cNvPr id="1951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19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19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19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19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9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19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9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19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7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2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5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3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8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1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6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9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7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2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5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3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8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1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9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4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7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500"/>
                            </p:stCondLst>
                            <p:childTnLst>
                              <p:par>
                                <p:cTn id="27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2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5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3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8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9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9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500"/>
                            </p:stCondLst>
                            <p:childTnLst>
                              <p:par>
                                <p:cTn id="3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5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0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3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1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500"/>
                            </p:stCondLst>
                            <p:childTnLst>
                              <p:par>
                                <p:cTn id="3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6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500"/>
                            </p:stCondLst>
                            <p:childTnLst>
                              <p:par>
                                <p:cTn id="3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4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500"/>
                            </p:stCondLst>
                            <p:childTnLst>
                              <p:par>
                                <p:cTn id="3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5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3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3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/>
          <p:nvPr/>
        </p:nvSpPr>
        <p:spPr>
          <a:xfrm>
            <a:off x="4953000" y="2438400"/>
            <a:ext cx="35052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G(6;-9)</a:t>
            </a:r>
          </a:p>
        </p:txBody>
      </p:sp>
      <p:sp>
        <p:nvSpPr>
          <p:cNvPr id="24578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 (- 6;9)</a:t>
            </a:r>
          </a:p>
        </p:txBody>
      </p:sp>
      <p:sp>
        <p:nvSpPr>
          <p:cNvPr id="24579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(4;-5)</a:t>
            </a:r>
          </a:p>
        </p:txBody>
      </p:sp>
      <p:sp>
        <p:nvSpPr>
          <p:cNvPr id="24580" name="Text Box 7"/>
          <p:cNvSpPr txBox="1"/>
          <p:nvPr/>
        </p:nvSpPr>
        <p:spPr>
          <a:xfrm>
            <a:off x="4953000" y="41910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D)   (-6;-5)</a:t>
            </a: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438400"/>
            <a:ext cx="957263" cy="9572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2" name="Group 15"/>
          <p:cNvGrpSpPr/>
          <p:nvPr/>
        </p:nvGrpSpPr>
        <p:grpSpPr>
          <a:xfrm>
            <a:off x="0" y="-152400"/>
            <a:ext cx="9144000" cy="1800225"/>
            <a:chOff x="0" y="-64808"/>
            <a:chExt cx="8778240" cy="1676400"/>
          </a:xfrm>
        </p:grpSpPr>
        <p:sp>
          <p:nvSpPr>
            <p:cNvPr id="24583" name="Rectangle 2"/>
            <p:cNvSpPr/>
            <p:nvPr/>
          </p:nvSpPr>
          <p:spPr>
            <a:xfrm>
              <a:off x="0" y="-64808"/>
              <a:ext cx="8778240" cy="1676400"/>
            </a:xfrm>
            <a:prstGeom prst="rect">
              <a:avLst/>
            </a:prstGeom>
            <a:solidFill>
              <a:srgbClr val="FFFF99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Câu 3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. Cho                                       .Tọa </a:t>
              </a:r>
              <a:r>
                <a:rPr lang="en-US" altLang="x-none" sz="3600" dirty="0">
                  <a:solidFill>
                    <a:schemeClr val="tx2"/>
                  </a:solidFill>
                  <a:latin typeface="VNI Greece" pitchFamily="2" charset="0"/>
                </a:rPr>
                <a:t>độ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của             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là :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</a:t>
              </a:r>
              <a:endParaRPr lang="en-US" altLang="x-none" sz="3600" u="sng" dirty="0">
                <a:solidFill>
                  <a:schemeClr val="tx2"/>
                </a:solidFill>
                <a:latin typeface="VNI-Times" pitchFamily="2" charset="0"/>
              </a:endParaRPr>
            </a:p>
          </p:txBody>
        </p:sp>
        <p:graphicFrame>
          <p:nvGraphicFramePr>
            <p:cNvPr id="24584" name="Object 2"/>
            <p:cNvGraphicFramePr>
              <a:graphicFrameLocks noChangeAspect="1"/>
            </p:cNvGraphicFramePr>
            <p:nvPr/>
          </p:nvGraphicFramePr>
          <p:xfrm>
            <a:off x="2267712" y="77109"/>
            <a:ext cx="4157548" cy="750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4" r:id="rId6" imgW="1333500" imgH="241300" progId="Equation.DSMT4">
                    <p:embed/>
                  </p:oleObj>
                </mc:Choice>
                <mc:Fallback>
                  <p:oleObj r:id="rId6" imgW="1333500" imgH="241300" progId="Equation.DSMT4">
                    <p:embed/>
                    <p:pic>
                      <p:nvPicPr>
                        <p:cNvPr id="0" name="Picture 309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67712" y="77109"/>
                          <a:ext cx="4157548" cy="75060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85" name="Object 3"/>
            <p:cNvGraphicFramePr>
              <a:graphicFrameLocks noChangeAspect="1"/>
            </p:cNvGraphicFramePr>
            <p:nvPr/>
          </p:nvGraphicFramePr>
          <p:xfrm>
            <a:off x="877824" y="644779"/>
            <a:ext cx="1255712" cy="70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5" r:id="rId8" imgW="330200" imgH="215900" progId="Equation.DSMT4">
                    <p:embed/>
                  </p:oleObj>
                </mc:Choice>
                <mc:Fallback>
                  <p:oleObj r:id="rId8" imgW="330200" imgH="215900" progId="Equation.DSMT4">
                    <p:embed/>
                    <p:pic>
                      <p:nvPicPr>
                        <p:cNvPr id="0" name="Picture 309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77824" y="644779"/>
                          <a:ext cx="1255712" cy="7095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4586" name="Picture 100" descr="dong-ho-ca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9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0490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0491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0492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0493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0494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0495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0496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0497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0498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0499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0500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0501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0502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0503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050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050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050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050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050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050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051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051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051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051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051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051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051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051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051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051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11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3"/>
          <p:cNvSpPr txBox="1"/>
          <p:nvPr/>
        </p:nvSpPr>
        <p:spPr>
          <a:xfrm>
            <a:off x="4953000" y="2438400"/>
            <a:ext cx="1752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</a:t>
            </a:r>
          </a:p>
        </p:txBody>
      </p:sp>
      <p:sp>
        <p:nvSpPr>
          <p:cNvPr id="25602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</a:t>
            </a:r>
          </a:p>
        </p:txBody>
      </p:sp>
      <p:sp>
        <p:nvSpPr>
          <p:cNvPr id="25603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953000" y="4191000"/>
            <a:ext cx="3276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038" y="2438400"/>
            <a:ext cx="957262" cy="9572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6" name="Group 15"/>
          <p:cNvGrpSpPr/>
          <p:nvPr/>
        </p:nvGrpSpPr>
        <p:grpSpPr>
          <a:xfrm>
            <a:off x="-111125" y="-12700"/>
            <a:ext cx="9144000" cy="1800225"/>
            <a:chOff x="0" y="-64808"/>
            <a:chExt cx="8778240" cy="1676400"/>
          </a:xfrm>
        </p:grpSpPr>
        <p:sp>
          <p:nvSpPr>
            <p:cNvPr id="25607" name="Rectangle 2"/>
            <p:cNvSpPr/>
            <p:nvPr/>
          </p:nvSpPr>
          <p:spPr>
            <a:xfrm>
              <a:off x="0" y="-64808"/>
              <a:ext cx="8778240" cy="1676400"/>
            </a:xfrm>
            <a:prstGeom prst="rect">
              <a:avLst/>
            </a:prstGeom>
            <a:solidFill>
              <a:srgbClr val="FFFF99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Câu 4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. Cho                                                    Cặp vectơ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cùng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phương với nhau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là :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</a:t>
              </a:r>
              <a:endParaRPr lang="en-US" altLang="x-none" sz="3600" u="sng" dirty="0">
                <a:solidFill>
                  <a:schemeClr val="tx2"/>
                </a:solidFill>
                <a:latin typeface="VNI-Times" pitchFamily="2" charset="0"/>
              </a:endParaRPr>
            </a:p>
          </p:txBody>
        </p:sp>
        <p:graphicFrame>
          <p:nvGraphicFramePr>
            <p:cNvPr id="25608" name="Object 2"/>
            <p:cNvGraphicFramePr>
              <a:graphicFrameLocks noChangeAspect="1"/>
            </p:cNvGraphicFramePr>
            <p:nvPr/>
          </p:nvGraphicFramePr>
          <p:xfrm>
            <a:off x="2168286" y="121459"/>
            <a:ext cx="6216396" cy="750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9" r:id="rId6" imgW="1993900" imgH="241300" progId="Equation.DSMT4">
                    <p:embed/>
                  </p:oleObj>
                </mc:Choice>
                <mc:Fallback>
                  <p:oleObj r:id="rId6" imgW="1993900" imgH="241300" progId="Equation.DSMT4">
                    <p:embed/>
                    <p:pic>
                      <p:nvPicPr>
                        <p:cNvPr id="0" name="Picture 310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168286" y="121459"/>
                          <a:ext cx="6216396" cy="7509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609" name="Picture 100" descr="dong-ho-c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3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1514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1515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1516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1517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1518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1519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1520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1521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1522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1523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1524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1525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1526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1527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152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152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153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153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153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153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153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153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153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153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153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153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154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154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154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154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25641" name="Text Box 5"/>
          <p:cNvSpPr txBox="1"/>
          <p:nvPr/>
        </p:nvSpPr>
        <p:spPr>
          <a:xfrm>
            <a:off x="2065338" y="2474913"/>
            <a:ext cx="1935162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 </a:t>
            </a:r>
          </a:p>
        </p:txBody>
      </p:sp>
      <p:graphicFrame>
        <p:nvGraphicFramePr>
          <p:cNvPr id="25642" name="Object 2"/>
          <p:cNvGraphicFramePr>
            <a:graphicFrameLocks noChangeAspect="1"/>
          </p:cNvGraphicFramePr>
          <p:nvPr/>
        </p:nvGraphicFramePr>
        <p:xfrm>
          <a:off x="2124075" y="2493963"/>
          <a:ext cx="158591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r:id="rId10" imgW="254000" imgH="241300" progId="Equation.DSMT4">
                  <p:embed/>
                </p:oleObj>
              </mc:Choice>
              <mc:Fallback>
                <p:oleObj r:id="rId10" imgW="254000" imgH="241300" progId="Equation.DSMT4">
                  <p:embed/>
                  <p:pic>
                    <p:nvPicPr>
                      <p:cNvPr id="0" name="Picture 309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4075" y="2493963"/>
                        <a:ext cx="1585913" cy="803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43" name="Object 2"/>
          <p:cNvGraphicFramePr>
            <a:graphicFrameLocks noChangeAspect="1"/>
          </p:cNvGraphicFramePr>
          <p:nvPr/>
        </p:nvGraphicFramePr>
        <p:xfrm>
          <a:off x="5807075" y="2416175"/>
          <a:ext cx="13335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12" imgW="254000" imgH="241300" progId="Equation.DSMT4">
                  <p:embed/>
                </p:oleObj>
              </mc:Choice>
              <mc:Fallback>
                <p:oleObj r:id="rId12" imgW="254000" imgH="241300" progId="Equation.DSMT4">
                  <p:embed/>
                  <p:pic>
                    <p:nvPicPr>
                      <p:cNvPr id="0" name="Picture 309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07075" y="2416175"/>
                        <a:ext cx="1333500" cy="8048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44" name="Object 2"/>
          <p:cNvGraphicFramePr>
            <a:graphicFrameLocks noChangeAspect="1"/>
          </p:cNvGraphicFramePr>
          <p:nvPr/>
        </p:nvGraphicFramePr>
        <p:xfrm>
          <a:off x="2065338" y="4235450"/>
          <a:ext cx="15081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r:id="rId14" imgW="241300" imgH="241300" progId="Equation.DSMT4">
                  <p:embed/>
                </p:oleObj>
              </mc:Choice>
              <mc:Fallback>
                <p:oleObj r:id="rId14" imgW="241300" imgH="241300" progId="Equation.DSMT4">
                  <p:embed/>
                  <p:pic>
                    <p:nvPicPr>
                      <p:cNvPr id="0" name="Picture 310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65338" y="4235450"/>
                        <a:ext cx="1508125" cy="8048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/>
          <p:cNvSpPr txBox="1"/>
          <p:nvPr/>
        </p:nvSpPr>
        <p:spPr>
          <a:xfrm>
            <a:off x="4953000" y="2438400"/>
            <a:ext cx="1752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</a:t>
            </a:r>
          </a:p>
        </p:txBody>
      </p:sp>
      <p:sp>
        <p:nvSpPr>
          <p:cNvPr id="26626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</a:t>
            </a:r>
          </a:p>
        </p:txBody>
      </p:sp>
      <p:sp>
        <p:nvSpPr>
          <p:cNvPr id="26627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953000" y="4191000"/>
            <a:ext cx="3276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D)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513" y="2474913"/>
            <a:ext cx="958850" cy="957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0" name="Group 15"/>
          <p:cNvGrpSpPr/>
          <p:nvPr/>
        </p:nvGrpSpPr>
        <p:grpSpPr>
          <a:xfrm>
            <a:off x="0" y="0"/>
            <a:ext cx="9144000" cy="1800225"/>
            <a:chOff x="0" y="-64808"/>
            <a:chExt cx="8778240" cy="1676400"/>
          </a:xfrm>
        </p:grpSpPr>
        <p:sp>
          <p:nvSpPr>
            <p:cNvPr id="26631" name="Rectangle 2"/>
            <p:cNvSpPr/>
            <p:nvPr/>
          </p:nvSpPr>
          <p:spPr>
            <a:xfrm>
              <a:off x="0" y="-64808"/>
              <a:ext cx="8778240" cy="1676400"/>
            </a:xfrm>
            <a:prstGeom prst="rect">
              <a:avLst/>
            </a:prstGeom>
            <a:solidFill>
              <a:srgbClr val="FFFF99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Câu 5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.Tìm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giá trị của 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m để 2 vectơ</a:t>
              </a: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</a:t>
              </a: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cùng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phương với nhau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là :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</a:t>
              </a:r>
              <a:endParaRPr lang="en-US" altLang="x-none" sz="3600" u="sng" dirty="0">
                <a:solidFill>
                  <a:schemeClr val="tx2"/>
                </a:solidFill>
                <a:latin typeface="VNI-Times" pitchFamily="2" charset="0"/>
              </a:endParaRPr>
            </a:p>
          </p:txBody>
        </p:sp>
        <p:graphicFrame>
          <p:nvGraphicFramePr>
            <p:cNvPr id="26632" name="Object 2"/>
            <p:cNvGraphicFramePr>
              <a:graphicFrameLocks noChangeAspect="1"/>
            </p:cNvGraphicFramePr>
            <p:nvPr/>
          </p:nvGraphicFramePr>
          <p:xfrm>
            <a:off x="876756" y="514067"/>
            <a:ext cx="5465064" cy="655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r:id="rId6" imgW="1752600" imgH="241300" progId="Equation.DSMT4">
                    <p:embed/>
                  </p:oleObj>
                </mc:Choice>
                <mc:Fallback>
                  <p:oleObj r:id="rId6" imgW="1752600" imgH="241300" progId="Equation.DSMT4">
                    <p:embed/>
                    <p:pic>
                      <p:nvPicPr>
                        <p:cNvPr id="0" name="Picture 309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76756" y="514067"/>
                          <a:ext cx="5465064" cy="65520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633" name="Picture 100" descr="dong-ho-c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7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2538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2539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2540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2541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2542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2543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2544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2545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2546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2547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2548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2549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2550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2551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255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255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255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255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255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255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255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255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256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256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256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256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256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256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256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256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26665" name="Text Box 5"/>
          <p:cNvSpPr txBox="1"/>
          <p:nvPr/>
        </p:nvSpPr>
        <p:spPr>
          <a:xfrm>
            <a:off x="2065338" y="2474913"/>
            <a:ext cx="1935162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 </a:t>
            </a:r>
          </a:p>
        </p:txBody>
      </p:sp>
      <p:graphicFrame>
        <p:nvGraphicFramePr>
          <p:cNvPr id="26666" name="Object 2"/>
          <p:cNvGraphicFramePr>
            <a:graphicFrameLocks noChangeAspect="1"/>
          </p:cNvGraphicFramePr>
          <p:nvPr/>
        </p:nvGraphicFramePr>
        <p:xfrm>
          <a:off x="2008188" y="2570163"/>
          <a:ext cx="170180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r:id="rId10" imgW="393065" imgH="177800" progId="Equation.DSMT4">
                  <p:embed/>
                </p:oleObj>
              </mc:Choice>
              <mc:Fallback>
                <p:oleObj r:id="rId10" imgW="393065" imgH="177800" progId="Equation.DSMT4">
                  <p:embed/>
                  <p:pic>
                    <p:nvPicPr>
                      <p:cNvPr id="0" name="Picture 310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08188" y="2570163"/>
                        <a:ext cx="1701800" cy="7064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67" name="Object 2"/>
          <p:cNvGraphicFramePr>
            <a:graphicFrameLocks noChangeAspect="1"/>
          </p:cNvGraphicFramePr>
          <p:nvPr/>
        </p:nvGraphicFramePr>
        <p:xfrm>
          <a:off x="5705475" y="2522538"/>
          <a:ext cx="20002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r:id="rId12" imgW="380365" imgH="177800" progId="Equation.DSMT4">
                  <p:embed/>
                </p:oleObj>
              </mc:Choice>
              <mc:Fallback>
                <p:oleObj r:id="rId12" imgW="380365" imgH="177800" progId="Equation.DSMT4">
                  <p:embed/>
                  <p:pic>
                    <p:nvPicPr>
                      <p:cNvPr id="0" name="Picture 310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05475" y="2522538"/>
                        <a:ext cx="2000250" cy="593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68" name="Object 2"/>
          <p:cNvGraphicFramePr>
            <a:graphicFrameLocks noChangeAspect="1"/>
          </p:cNvGraphicFramePr>
          <p:nvPr/>
        </p:nvGraphicFramePr>
        <p:xfrm>
          <a:off x="2024063" y="4368800"/>
          <a:ext cx="17018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r:id="rId14" imgW="354965" imgH="177800" progId="Equation.DSMT4">
                  <p:embed/>
                </p:oleObj>
              </mc:Choice>
              <mc:Fallback>
                <p:oleObj r:id="rId14" imgW="354965" imgH="177800" progId="Equation.DSMT4">
                  <p:embed/>
                  <p:pic>
                    <p:nvPicPr>
                      <p:cNvPr id="0" name="Picture 310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24063" y="4368800"/>
                        <a:ext cx="1701800" cy="5921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69" name="Object 2"/>
          <p:cNvGraphicFramePr>
            <a:graphicFrameLocks noChangeAspect="1"/>
          </p:cNvGraphicFramePr>
          <p:nvPr/>
        </p:nvGraphicFramePr>
        <p:xfrm>
          <a:off x="5819775" y="4278313"/>
          <a:ext cx="20859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16" imgW="457200" imgH="177800" progId="Equation.DSMT4">
                  <p:embed/>
                </p:oleObj>
              </mc:Choice>
              <mc:Fallback>
                <p:oleObj r:id="rId16" imgW="457200" imgH="177800" progId="Equation.DSMT4">
                  <p:embed/>
                  <p:pic>
                    <p:nvPicPr>
                      <p:cNvPr id="0" name="Picture 310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19775" y="4278313"/>
                        <a:ext cx="2085975" cy="593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Câu 6</a:t>
            </a:r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. Cho 4 điểm A(1; -2), </a:t>
            </a:r>
            <a:r>
              <a:rPr lang="en-US" altLang="x-none" sz="3600" i="1" dirty="0">
                <a:solidFill>
                  <a:schemeClr val="tx2"/>
                </a:solidFill>
                <a:latin typeface="VNI-Times" pitchFamily="2" charset="0"/>
              </a:rPr>
              <a:t>B</a:t>
            </a:r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(0;3) , C(-3;4) vaø D(-1 ; 8). 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Ba điểm nào trong 4 điểm đã cho thẳng hàng ?</a:t>
            </a:r>
            <a:endParaRPr lang="en-US" altLang="x-none" sz="3600" u="sng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0" name="Text Box 3"/>
          <p:cNvSpPr txBox="1"/>
          <p:nvPr/>
        </p:nvSpPr>
        <p:spPr>
          <a:xfrm>
            <a:off x="4953000" y="2438400"/>
            <a:ext cx="35052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B,C,D</a:t>
            </a:r>
          </a:p>
        </p:txBody>
      </p:sp>
      <p:sp>
        <p:nvSpPr>
          <p:cNvPr id="27651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A,B,C</a:t>
            </a:r>
          </a:p>
        </p:txBody>
      </p:sp>
      <p:sp>
        <p:nvSpPr>
          <p:cNvPr id="27652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A,C,D</a:t>
            </a:r>
          </a:p>
        </p:txBody>
      </p:sp>
      <p:sp>
        <p:nvSpPr>
          <p:cNvPr id="27653" name="Text Box 7"/>
          <p:cNvSpPr txBox="1"/>
          <p:nvPr/>
        </p:nvSpPr>
        <p:spPr>
          <a:xfrm>
            <a:off x="4953000" y="41910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D)   A,B,D</a:t>
            </a: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191000"/>
            <a:ext cx="957263" cy="95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100" descr="dong-ho-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1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3562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3563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3564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3565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3566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3567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3568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3569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3570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3571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3572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3573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3574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3575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357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357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357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357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358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358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358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358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358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358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358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358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358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358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359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359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2359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31</a:t>
            </a:r>
          </a:p>
        </p:txBody>
      </p:sp>
      <p:sp>
        <p:nvSpPr>
          <p:cNvPr id="2359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32</a:t>
            </a:r>
          </a:p>
        </p:txBody>
      </p:sp>
      <p:sp>
        <p:nvSpPr>
          <p:cNvPr id="2359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</a:p>
        </p:txBody>
      </p:sp>
      <p:sp>
        <p:nvSpPr>
          <p:cNvPr id="2359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</a:p>
        </p:txBody>
      </p:sp>
      <p:sp>
        <p:nvSpPr>
          <p:cNvPr id="2359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35</a:t>
            </a:r>
          </a:p>
        </p:txBody>
      </p:sp>
      <p:sp>
        <p:nvSpPr>
          <p:cNvPr id="2359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</a:p>
        </p:txBody>
      </p:sp>
      <p:sp>
        <p:nvSpPr>
          <p:cNvPr id="2359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37</a:t>
            </a:r>
          </a:p>
        </p:txBody>
      </p:sp>
      <p:sp>
        <p:nvSpPr>
          <p:cNvPr id="2359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</a:p>
        </p:txBody>
      </p:sp>
      <p:sp>
        <p:nvSpPr>
          <p:cNvPr id="2360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39</a:t>
            </a:r>
          </a:p>
        </p:txBody>
      </p:sp>
      <p:sp>
        <p:nvSpPr>
          <p:cNvPr id="2360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</a:p>
        </p:txBody>
      </p:sp>
      <p:sp>
        <p:nvSpPr>
          <p:cNvPr id="2360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41</a:t>
            </a:r>
          </a:p>
        </p:txBody>
      </p:sp>
      <p:sp>
        <p:nvSpPr>
          <p:cNvPr id="2360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42</a:t>
            </a:r>
          </a:p>
        </p:txBody>
      </p:sp>
      <p:sp>
        <p:nvSpPr>
          <p:cNvPr id="2360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</a:p>
        </p:txBody>
      </p:sp>
      <p:sp>
        <p:nvSpPr>
          <p:cNvPr id="2360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</a:p>
        </p:txBody>
      </p:sp>
      <p:sp>
        <p:nvSpPr>
          <p:cNvPr id="2360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3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7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2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5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3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8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1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9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7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2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3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8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1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4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7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500"/>
                            </p:stCondLst>
                            <p:childTnLst>
                              <p:par>
                                <p:cTn id="27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2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5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8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1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9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6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9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7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500"/>
                            </p:stCondLst>
                            <p:childTnLst>
                              <p:par>
                                <p:cTn id="3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2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0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3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1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500"/>
                            </p:stCondLst>
                            <p:childTnLst>
                              <p:par>
                                <p:cTn id="3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500"/>
                            </p:stCondLst>
                            <p:childTnLst>
                              <p:par>
                                <p:cTn id="3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500"/>
                            </p:stCondLst>
                            <p:childTnLst>
                              <p:par>
                                <p:cTn id="3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5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0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8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3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/>
          <p:cNvSpPr txBox="1"/>
          <p:nvPr/>
        </p:nvSpPr>
        <p:spPr>
          <a:xfrm>
            <a:off x="4838700" y="2357438"/>
            <a:ext cx="2576513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</a:t>
            </a:r>
          </a:p>
        </p:txBody>
      </p:sp>
      <p:sp>
        <p:nvSpPr>
          <p:cNvPr id="28674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</a:t>
            </a:r>
          </a:p>
        </p:txBody>
      </p:sp>
      <p:sp>
        <p:nvSpPr>
          <p:cNvPr id="28675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953000" y="4191000"/>
            <a:ext cx="3276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(5; 2)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038" y="2438400"/>
            <a:ext cx="957262" cy="9572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78" name="Group 15"/>
          <p:cNvGrpSpPr/>
          <p:nvPr/>
        </p:nvGrpSpPr>
        <p:grpSpPr>
          <a:xfrm>
            <a:off x="0" y="-82550"/>
            <a:ext cx="9144000" cy="2500313"/>
            <a:chOff x="-99422" y="-161194"/>
            <a:chExt cx="8778240" cy="2328469"/>
          </a:xfrm>
        </p:grpSpPr>
        <p:sp>
          <p:nvSpPr>
            <p:cNvPr id="28679" name="Rectangle 2"/>
            <p:cNvSpPr/>
            <p:nvPr/>
          </p:nvSpPr>
          <p:spPr>
            <a:xfrm>
              <a:off x="-99422" y="-161194"/>
              <a:ext cx="8778240" cy="2328469"/>
            </a:xfrm>
            <a:prstGeom prst="rect">
              <a:avLst/>
            </a:prstGeom>
            <a:solidFill>
              <a:srgbClr val="FFFF99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Câu 6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. Cho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hình bình hành 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ABCD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có</a:t>
              </a: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                                                          </a:t>
              </a: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Tọa độ đỉnh D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là  :                         </a:t>
              </a:r>
              <a:endParaRPr lang="en-US" altLang="x-none" sz="3600" u="sng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8680" name="Object 2"/>
            <p:cNvGraphicFramePr>
              <a:graphicFrameLocks noChangeAspect="1"/>
            </p:cNvGraphicFramePr>
            <p:nvPr/>
          </p:nvGraphicFramePr>
          <p:xfrm>
            <a:off x="280054" y="739231"/>
            <a:ext cx="7245096" cy="632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r:id="rId6" imgW="1777365" imgH="203200" progId="Equation.DSMT4">
                    <p:embed/>
                  </p:oleObj>
                </mc:Choice>
                <mc:Fallback>
                  <p:oleObj r:id="rId6" imgW="1777365" imgH="203200" progId="Equation.DSMT4">
                    <p:embed/>
                    <p:pic>
                      <p:nvPicPr>
                        <p:cNvPr id="0" name="Picture 310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80054" y="739231"/>
                          <a:ext cx="7245096" cy="63271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8681" name="Picture 100" descr="dong-ho-c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5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4586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4587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4588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4589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4590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4591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4592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4593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4594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4595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4596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4597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4598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4599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460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460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460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460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460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460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460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460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460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460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461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461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461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461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461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461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28713" name="Text Box 5"/>
          <p:cNvSpPr txBox="1"/>
          <p:nvPr/>
        </p:nvSpPr>
        <p:spPr>
          <a:xfrm>
            <a:off x="2065338" y="2474913"/>
            <a:ext cx="1935162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 </a:t>
            </a:r>
          </a:p>
        </p:txBody>
      </p:sp>
      <p:graphicFrame>
        <p:nvGraphicFramePr>
          <p:cNvPr id="28714" name="Object 2"/>
          <p:cNvGraphicFramePr>
            <a:graphicFrameLocks noChangeAspect="1"/>
          </p:cNvGraphicFramePr>
          <p:nvPr/>
        </p:nvGraphicFramePr>
        <p:xfrm>
          <a:off x="2146300" y="2557463"/>
          <a:ext cx="20224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10" imgW="431800" imgH="203200" progId="Equation.DSMT4">
                  <p:embed/>
                </p:oleObj>
              </mc:Choice>
              <mc:Fallback>
                <p:oleObj r:id="rId10" imgW="431800" imgH="203200" progId="Equation.DSMT4">
                  <p:embed/>
                  <p:pic>
                    <p:nvPicPr>
                      <p:cNvPr id="0" name="Picture 310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46300" y="2557463"/>
                        <a:ext cx="2022475" cy="676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5" name="Object 2"/>
          <p:cNvGraphicFramePr>
            <a:graphicFrameLocks noChangeAspect="1"/>
          </p:cNvGraphicFramePr>
          <p:nvPr/>
        </p:nvGraphicFramePr>
        <p:xfrm>
          <a:off x="5340350" y="2479675"/>
          <a:ext cx="226695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r:id="rId12" imgW="431800" imgH="203200" progId="Equation.DSMT4">
                  <p:embed/>
                </p:oleObj>
              </mc:Choice>
              <mc:Fallback>
                <p:oleObj r:id="rId12" imgW="431800" imgH="203200" progId="Equation.DSMT4">
                  <p:embed/>
                  <p:pic>
                    <p:nvPicPr>
                      <p:cNvPr id="0" name="Picture 310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40350" y="2479675"/>
                        <a:ext cx="2266950" cy="6778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6" name="Object 2"/>
          <p:cNvGraphicFramePr>
            <a:graphicFrameLocks noChangeAspect="1"/>
          </p:cNvGraphicFramePr>
          <p:nvPr/>
        </p:nvGraphicFramePr>
        <p:xfrm>
          <a:off x="2065338" y="4310063"/>
          <a:ext cx="1608137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r:id="rId14" imgW="330200" imgH="203200" progId="Equation.DSMT4">
                  <p:embed/>
                </p:oleObj>
              </mc:Choice>
              <mc:Fallback>
                <p:oleObj r:id="rId14" imgW="330200" imgH="203200" progId="Equation.DSMT4">
                  <p:embed/>
                  <p:pic>
                    <p:nvPicPr>
                      <p:cNvPr id="0" name="Picture 310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65338" y="4310063"/>
                        <a:ext cx="1608137" cy="677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Câu 7</a:t>
            </a:r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. Tam giaùc ABC coù A(-2; 2), </a:t>
            </a:r>
            <a:r>
              <a:rPr lang="en-US" altLang="x-none" sz="3600" i="1" dirty="0">
                <a:solidFill>
                  <a:schemeClr val="tx2"/>
                </a:solidFill>
                <a:latin typeface="VNI-Times" pitchFamily="2" charset="0"/>
              </a:rPr>
              <a:t>B</a:t>
            </a:r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(3;5) toïa ñoä troïng taâm 0(0;0).Tọa 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 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x-none" sz="3600" dirty="0">
                <a:solidFill>
                  <a:schemeClr val="tx2"/>
                </a:solidFill>
                <a:latin typeface="VNI-Times" pitchFamily="2" charset="0"/>
              </a:rPr>
              <a:t> C?</a:t>
            </a:r>
            <a:endParaRPr lang="en-US" altLang="x-none" sz="3600" u="sng" dirty="0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29698" name="Text Box 3"/>
          <p:cNvSpPr txBox="1"/>
          <p:nvPr/>
        </p:nvSpPr>
        <p:spPr>
          <a:xfrm>
            <a:off x="4953000" y="2438400"/>
            <a:ext cx="35052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C(2;-2)</a:t>
            </a:r>
          </a:p>
        </p:txBody>
      </p:sp>
      <p:sp>
        <p:nvSpPr>
          <p:cNvPr id="29699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 C(1;7)</a:t>
            </a:r>
          </a:p>
        </p:txBody>
      </p:sp>
      <p:sp>
        <p:nvSpPr>
          <p:cNvPr id="29700" name="Text Box 6"/>
          <p:cNvSpPr txBox="1"/>
          <p:nvPr/>
        </p:nvSpPr>
        <p:spPr>
          <a:xfrm>
            <a:off x="1295400" y="423545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C(-1;-7)</a:t>
            </a:r>
          </a:p>
        </p:txBody>
      </p:sp>
      <p:sp>
        <p:nvSpPr>
          <p:cNvPr id="29701" name="Text Box 7"/>
          <p:cNvSpPr txBox="1"/>
          <p:nvPr/>
        </p:nvSpPr>
        <p:spPr>
          <a:xfrm>
            <a:off x="4953000" y="41910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D)   C(-3;-5)</a:t>
            </a: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191000"/>
            <a:ext cx="957263" cy="95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100" descr="dong-ho-c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9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5610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5611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5612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5613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5614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5615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5616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5617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5618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5619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5620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5621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5622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5623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562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562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562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562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562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562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563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563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563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563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563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563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563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563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563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563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2564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31</a:t>
            </a:r>
          </a:p>
        </p:txBody>
      </p:sp>
      <p:sp>
        <p:nvSpPr>
          <p:cNvPr id="2564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32</a:t>
            </a:r>
          </a:p>
        </p:txBody>
      </p:sp>
      <p:sp>
        <p:nvSpPr>
          <p:cNvPr id="2564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</a:p>
        </p:txBody>
      </p:sp>
      <p:sp>
        <p:nvSpPr>
          <p:cNvPr id="2564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</a:p>
        </p:txBody>
      </p:sp>
      <p:sp>
        <p:nvSpPr>
          <p:cNvPr id="2564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35</a:t>
            </a:r>
          </a:p>
        </p:txBody>
      </p:sp>
      <p:sp>
        <p:nvSpPr>
          <p:cNvPr id="2564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36</a:t>
            </a:r>
          </a:p>
        </p:txBody>
      </p:sp>
      <p:sp>
        <p:nvSpPr>
          <p:cNvPr id="2564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37</a:t>
            </a:r>
          </a:p>
        </p:txBody>
      </p:sp>
      <p:sp>
        <p:nvSpPr>
          <p:cNvPr id="2564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</a:p>
        </p:txBody>
      </p:sp>
      <p:sp>
        <p:nvSpPr>
          <p:cNvPr id="2564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39</a:t>
            </a:r>
          </a:p>
        </p:txBody>
      </p:sp>
      <p:sp>
        <p:nvSpPr>
          <p:cNvPr id="2564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</a:p>
        </p:txBody>
      </p:sp>
      <p:sp>
        <p:nvSpPr>
          <p:cNvPr id="2565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41</a:t>
            </a:r>
          </a:p>
        </p:txBody>
      </p:sp>
      <p:sp>
        <p:nvSpPr>
          <p:cNvPr id="2565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42</a:t>
            </a:r>
          </a:p>
        </p:txBody>
      </p:sp>
      <p:sp>
        <p:nvSpPr>
          <p:cNvPr id="2565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</a:p>
        </p:txBody>
      </p:sp>
      <p:sp>
        <p:nvSpPr>
          <p:cNvPr id="2565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</a:p>
        </p:txBody>
      </p:sp>
      <p:sp>
        <p:nvSpPr>
          <p:cNvPr id="2565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6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5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7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2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5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3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8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1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6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9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7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2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5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3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8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1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9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4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500"/>
                            </p:stCondLst>
                            <p:childTnLst>
                              <p:par>
                                <p:cTn id="27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2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5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3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8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1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500"/>
                            </p:stCondLst>
                            <p:childTnLst>
                              <p:par>
                                <p:cTn id="29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6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500"/>
                            </p:stCondLst>
                            <p:childTnLst>
                              <p:par>
                                <p:cTn id="3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0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7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500"/>
                            </p:stCondLst>
                            <p:childTnLst>
                              <p:par>
                                <p:cTn id="3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2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5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0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3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3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500"/>
                            </p:stCondLst>
                            <p:childTnLst>
                              <p:par>
                                <p:cTn id="3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6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500"/>
                            </p:stCondLst>
                            <p:childTnLst>
                              <p:par>
                                <p:cTn id="3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4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7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500"/>
                            </p:stCondLst>
                            <p:childTnLst>
                              <p:par>
                                <p:cTn id="3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5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500"/>
                            </p:stCondLst>
                            <p:childTnLst>
                              <p:par>
                                <p:cTn id="3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0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3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500"/>
                            </p:stCondLst>
                            <p:childTnLst>
                              <p:par>
                                <p:cTn id="3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8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3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/>
          <p:cNvSpPr txBox="1"/>
          <p:nvPr/>
        </p:nvSpPr>
        <p:spPr>
          <a:xfrm>
            <a:off x="4953000" y="2438400"/>
            <a:ext cx="1752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</a:t>
            </a:r>
          </a:p>
        </p:txBody>
      </p:sp>
      <p:sp>
        <p:nvSpPr>
          <p:cNvPr id="30722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</a:t>
            </a:r>
          </a:p>
        </p:txBody>
      </p:sp>
      <p:sp>
        <p:nvSpPr>
          <p:cNvPr id="30723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953000" y="4191000"/>
            <a:ext cx="3276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(5;3)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038" y="2438400"/>
            <a:ext cx="957262" cy="9572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6" name="Group 15"/>
          <p:cNvGrpSpPr/>
          <p:nvPr/>
        </p:nvGrpSpPr>
        <p:grpSpPr>
          <a:xfrm>
            <a:off x="-111125" y="-92075"/>
            <a:ext cx="9144000" cy="1800225"/>
            <a:chOff x="0" y="-64808"/>
            <a:chExt cx="8778240" cy="1676400"/>
          </a:xfrm>
        </p:grpSpPr>
        <p:sp>
          <p:nvSpPr>
            <p:cNvPr id="30727" name="Rectangle 2"/>
            <p:cNvSpPr/>
            <p:nvPr/>
          </p:nvSpPr>
          <p:spPr>
            <a:xfrm>
              <a:off x="0" y="-64808"/>
              <a:ext cx="8778240" cy="1676400"/>
            </a:xfrm>
            <a:prstGeom prst="rect">
              <a:avLst/>
            </a:prstGeom>
            <a:solidFill>
              <a:srgbClr val="FFFF99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Câu 8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. Cho 2 điểm:                                                  Tọa độ điểm M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để                                là :</a:t>
              </a:r>
              <a:endParaRPr lang="en-US" altLang="x-none" sz="3600" u="sng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0728" name="Object 2"/>
            <p:cNvGraphicFramePr>
              <a:graphicFrameLocks noChangeAspect="1"/>
            </p:cNvGraphicFramePr>
            <p:nvPr/>
          </p:nvGraphicFramePr>
          <p:xfrm>
            <a:off x="3821065" y="247893"/>
            <a:ext cx="4294632" cy="632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4" r:id="rId6" imgW="1054100" imgH="203200" progId="Equation.DSMT4">
                    <p:embed/>
                  </p:oleObj>
                </mc:Choice>
                <mc:Fallback>
                  <p:oleObj r:id="rId6" imgW="1054100" imgH="203200" progId="Equation.DSMT4">
                    <p:embed/>
                    <p:pic>
                      <p:nvPicPr>
                        <p:cNvPr id="0" name="Picture 311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21065" y="247893"/>
                          <a:ext cx="4294632" cy="63271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0729" name="Picture 100" descr="dong-ho-c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3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6634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6635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6636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6637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6638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6639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6640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6641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6642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6643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6644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6645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6646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6647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664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664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665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665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665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665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665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665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665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665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665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665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666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666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666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666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30761" name="Text Box 5"/>
          <p:cNvSpPr txBox="1"/>
          <p:nvPr/>
        </p:nvSpPr>
        <p:spPr>
          <a:xfrm>
            <a:off x="2065338" y="2474913"/>
            <a:ext cx="1935162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 </a:t>
            </a:r>
          </a:p>
        </p:txBody>
      </p:sp>
      <p:graphicFrame>
        <p:nvGraphicFramePr>
          <p:cNvPr id="30762" name="Object 2"/>
          <p:cNvGraphicFramePr>
            <a:graphicFrameLocks noChangeAspect="1"/>
          </p:cNvGraphicFramePr>
          <p:nvPr/>
        </p:nvGraphicFramePr>
        <p:xfrm>
          <a:off x="1970088" y="2557463"/>
          <a:ext cx="22209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r:id="rId10" imgW="355600" imgH="203200" progId="Equation.DSMT4">
                  <p:embed/>
                </p:oleObj>
              </mc:Choice>
              <mc:Fallback>
                <p:oleObj r:id="rId10" imgW="355600" imgH="203200" progId="Equation.DSMT4">
                  <p:embed/>
                  <p:pic>
                    <p:nvPicPr>
                      <p:cNvPr id="0" name="Picture 31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70088" y="2557463"/>
                        <a:ext cx="2220912" cy="676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3" name="Object 2"/>
          <p:cNvGraphicFramePr>
            <a:graphicFrameLocks noChangeAspect="1"/>
          </p:cNvGraphicFramePr>
          <p:nvPr/>
        </p:nvGraphicFramePr>
        <p:xfrm>
          <a:off x="5540375" y="2479675"/>
          <a:ext cx="18669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r:id="rId12" imgW="355600" imgH="203200" progId="Equation.DSMT4">
                  <p:embed/>
                </p:oleObj>
              </mc:Choice>
              <mc:Fallback>
                <p:oleObj r:id="rId12" imgW="355600" imgH="203200" progId="Equation.DSMT4">
                  <p:embed/>
                  <p:pic>
                    <p:nvPicPr>
                      <p:cNvPr id="0" name="Picture 31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40375" y="2479675"/>
                        <a:ext cx="1866900" cy="6778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4" name="Object 2"/>
          <p:cNvGraphicFramePr>
            <a:graphicFrameLocks noChangeAspect="1"/>
          </p:cNvGraphicFramePr>
          <p:nvPr/>
        </p:nvGraphicFramePr>
        <p:xfrm>
          <a:off x="2065338" y="4298950"/>
          <a:ext cx="210343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r:id="rId14" imgW="431800" imgH="203200" progId="Equation.DSMT4">
                  <p:embed/>
                </p:oleObj>
              </mc:Choice>
              <mc:Fallback>
                <p:oleObj r:id="rId14" imgW="431800" imgH="203200" progId="Equation.DSMT4">
                  <p:embed/>
                  <p:pic>
                    <p:nvPicPr>
                      <p:cNvPr id="0" name="Picture 311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65338" y="4298950"/>
                        <a:ext cx="2103437" cy="6778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5" name="Object 2"/>
          <p:cNvGraphicFramePr>
            <a:graphicFrameLocks noChangeAspect="1"/>
          </p:cNvGraphicFramePr>
          <p:nvPr/>
        </p:nvGraphicFramePr>
        <p:xfrm>
          <a:off x="4191000" y="746125"/>
          <a:ext cx="26670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r:id="rId16" imgW="939165" imgH="215900" progId="Equation.DSMT4">
                  <p:embed/>
                </p:oleObj>
              </mc:Choice>
              <mc:Fallback>
                <p:oleObj r:id="rId16" imgW="939165" imgH="215900" progId="Equation.DSMT4">
                  <p:embed/>
                  <p:pic>
                    <p:nvPicPr>
                      <p:cNvPr id="0" name="Picture 3112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91000" y="746125"/>
                        <a:ext cx="2667000" cy="679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 txBox="1"/>
          <p:nvPr/>
        </p:nvSpPr>
        <p:spPr>
          <a:xfrm>
            <a:off x="4953000" y="2438400"/>
            <a:ext cx="1752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B)   </a:t>
            </a:r>
          </a:p>
        </p:txBody>
      </p:sp>
      <p:sp>
        <p:nvSpPr>
          <p:cNvPr id="31746" name="Text Box 5"/>
          <p:cNvSpPr txBox="1"/>
          <p:nvPr/>
        </p:nvSpPr>
        <p:spPr>
          <a:xfrm>
            <a:off x="1295400" y="2514600"/>
            <a:ext cx="32766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A)  </a:t>
            </a:r>
          </a:p>
        </p:txBody>
      </p:sp>
      <p:sp>
        <p:nvSpPr>
          <p:cNvPr id="31747" name="Text Box 6"/>
          <p:cNvSpPr txBox="1"/>
          <p:nvPr/>
        </p:nvSpPr>
        <p:spPr>
          <a:xfrm>
            <a:off x="1295400" y="4235450"/>
            <a:ext cx="3048000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C)  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4953000" y="4191000"/>
            <a:ext cx="32766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NI-Times" pitchFamily="2" charset="0"/>
                <a:ea typeface="+mn-ea"/>
                <a:cs typeface="Times New Roman" panose="02020603050405020304" pitchFamily="18" charset="0"/>
              </a:rPr>
              <a:t>D)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928" name="Picture 8" descr="Pictur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513" y="2474913"/>
            <a:ext cx="958850" cy="957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750" name="Group 15"/>
          <p:cNvGrpSpPr/>
          <p:nvPr/>
        </p:nvGrpSpPr>
        <p:grpSpPr>
          <a:xfrm>
            <a:off x="-635" y="-1905"/>
            <a:ext cx="9144000" cy="1800225"/>
            <a:chOff x="0" y="-64808"/>
            <a:chExt cx="8778240" cy="1676400"/>
          </a:xfrm>
        </p:grpSpPr>
        <p:sp>
          <p:nvSpPr>
            <p:cNvPr id="31751" name="Rectangle 2"/>
            <p:cNvSpPr/>
            <p:nvPr/>
          </p:nvSpPr>
          <p:spPr>
            <a:xfrm>
              <a:off x="0" y="-64808"/>
              <a:ext cx="8778240" cy="1676400"/>
            </a:xfrm>
            <a:prstGeom prst="rect">
              <a:avLst/>
            </a:prstGeom>
            <a:solidFill>
              <a:srgbClr val="FFFF99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endPara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Câu 9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.Cho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các 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vectơ:</a:t>
              </a:r>
            </a:p>
            <a:p>
              <a:endParaRPr lang="en-US" altLang="x-none" sz="3600" dirty="0">
                <a:solidFill>
                  <a:schemeClr val="tx2"/>
                </a:solidFill>
                <a:latin typeface="VNI-Times" pitchFamily="2" charset="0"/>
              </a:endParaRP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Biết                          khi </a:t>
              </a:r>
              <a:r>
                <a:rPr lang="en-US" altLang="x-none" sz="36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đó </a:t>
              </a:r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:  </a:t>
              </a:r>
            </a:p>
            <a:p>
              <a:r>
                <a:rPr lang="en-US" altLang="x-none" sz="3600" dirty="0">
                  <a:solidFill>
                    <a:schemeClr val="tx2"/>
                  </a:solidFill>
                  <a:latin typeface="VNI-Times" pitchFamily="2" charset="0"/>
                </a:rPr>
                <a:t> </a:t>
              </a:r>
            </a:p>
          </p:txBody>
        </p:sp>
        <p:graphicFrame>
          <p:nvGraphicFramePr>
            <p:cNvPr id="31752" name="Object 2"/>
            <p:cNvGraphicFramePr>
              <a:graphicFrameLocks noChangeAspect="1"/>
            </p:cNvGraphicFramePr>
            <p:nvPr/>
          </p:nvGraphicFramePr>
          <p:xfrm>
            <a:off x="1120902" y="362655"/>
            <a:ext cx="6097524" cy="654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1" r:id="rId6" imgW="1955800" imgH="241300" progId="Equation.DSMT4">
                    <p:embed/>
                  </p:oleObj>
                </mc:Choice>
                <mc:Fallback>
                  <p:oleObj r:id="rId6" imgW="1955800" imgH="241300" progId="Equation.DSMT4">
                    <p:embed/>
                    <p:pic>
                      <p:nvPicPr>
                        <p:cNvPr id="0" name="Picture 31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20902" y="362655"/>
                          <a:ext cx="6097524" cy="65489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1753" name="Picture 100" descr="dong-ho-ca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63" y="5410200"/>
            <a:ext cx="1087437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7" name="WordArt 101" descr="Purple mesh"/>
          <p:cNvSpPr>
            <a:spLocks noTextEdit="1"/>
          </p:cNvSpPr>
          <p:nvPr/>
        </p:nvSpPr>
        <p:spPr>
          <a:xfrm>
            <a:off x="8342313" y="599598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27658" name="WordArt 102" descr="Purple mesh"/>
          <p:cNvSpPr>
            <a:spLocks noTextEdit="1"/>
          </p:cNvSpPr>
          <p:nvPr/>
        </p:nvSpPr>
        <p:spPr>
          <a:xfrm>
            <a:off x="834231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27659" name="WordArt 103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27660" name="WordArt 104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27661" name="WordArt 105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27662" name="WordArt 106" descr="Purple mesh"/>
          <p:cNvSpPr>
            <a:spLocks noTextEdit="1"/>
          </p:cNvSpPr>
          <p:nvPr/>
        </p:nvSpPr>
        <p:spPr>
          <a:xfrm>
            <a:off x="8361363" y="6015038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27663" name="WordArt 107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</a:p>
        </p:txBody>
      </p:sp>
      <p:sp>
        <p:nvSpPr>
          <p:cNvPr id="27664" name="WordArt 108" descr="Purple mesh"/>
          <p:cNvSpPr>
            <a:spLocks noTextEdit="1"/>
          </p:cNvSpPr>
          <p:nvPr/>
        </p:nvSpPr>
        <p:spPr>
          <a:xfrm>
            <a:off x="8353425" y="6024563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</a:p>
        </p:txBody>
      </p:sp>
      <p:sp>
        <p:nvSpPr>
          <p:cNvPr id="27665" name="WordArt 109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</a:p>
        </p:txBody>
      </p:sp>
      <p:sp>
        <p:nvSpPr>
          <p:cNvPr id="27666" name="WordArt 110" descr="Purple mesh"/>
          <p:cNvSpPr>
            <a:spLocks noTextEdit="1"/>
          </p:cNvSpPr>
          <p:nvPr/>
        </p:nvSpPr>
        <p:spPr>
          <a:xfrm>
            <a:off x="83566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</a:p>
        </p:txBody>
      </p:sp>
      <p:sp>
        <p:nvSpPr>
          <p:cNvPr id="27667" name="WordArt 111" descr="Purple mesh"/>
          <p:cNvSpPr>
            <a:spLocks noTextEdit="1"/>
          </p:cNvSpPr>
          <p:nvPr/>
        </p:nvSpPr>
        <p:spPr>
          <a:xfrm>
            <a:off x="8347075" y="6024563"/>
            <a:ext cx="4826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</a:p>
        </p:txBody>
      </p:sp>
      <p:sp>
        <p:nvSpPr>
          <p:cNvPr id="27668" name="WordArt 112" descr="Purple mesh"/>
          <p:cNvSpPr>
            <a:spLocks noTextEdit="1"/>
          </p:cNvSpPr>
          <p:nvPr/>
        </p:nvSpPr>
        <p:spPr>
          <a:xfrm>
            <a:off x="8353425" y="6019800"/>
            <a:ext cx="4794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</a:p>
        </p:txBody>
      </p:sp>
      <p:sp>
        <p:nvSpPr>
          <p:cNvPr id="27669" name="WordArt 113" descr="Purple mesh"/>
          <p:cNvSpPr>
            <a:spLocks noTextEdit="1"/>
          </p:cNvSpPr>
          <p:nvPr/>
        </p:nvSpPr>
        <p:spPr>
          <a:xfrm>
            <a:off x="8356600" y="6024563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</a:p>
        </p:txBody>
      </p:sp>
      <p:sp>
        <p:nvSpPr>
          <p:cNvPr id="27670" name="WordArt 114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</a:p>
        </p:txBody>
      </p:sp>
      <p:sp>
        <p:nvSpPr>
          <p:cNvPr id="27671" name="WordArt 115" descr="Purple mesh"/>
          <p:cNvSpPr>
            <a:spLocks noTextEdit="1"/>
          </p:cNvSpPr>
          <p:nvPr/>
        </p:nvSpPr>
        <p:spPr>
          <a:xfrm>
            <a:off x="8361363" y="6019800"/>
            <a:ext cx="481012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</a:p>
        </p:txBody>
      </p:sp>
      <p:sp>
        <p:nvSpPr>
          <p:cNvPr id="2767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</a:p>
        </p:txBody>
      </p:sp>
      <p:sp>
        <p:nvSpPr>
          <p:cNvPr id="2767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</a:p>
        </p:txBody>
      </p:sp>
      <p:sp>
        <p:nvSpPr>
          <p:cNvPr id="2767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</a:p>
        </p:txBody>
      </p:sp>
      <p:sp>
        <p:nvSpPr>
          <p:cNvPr id="2767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</a:p>
        </p:txBody>
      </p:sp>
      <p:sp>
        <p:nvSpPr>
          <p:cNvPr id="2767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</a:p>
        </p:txBody>
      </p:sp>
      <p:sp>
        <p:nvSpPr>
          <p:cNvPr id="2767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</a:p>
        </p:txBody>
      </p:sp>
      <p:sp>
        <p:nvSpPr>
          <p:cNvPr id="27678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</a:p>
        </p:txBody>
      </p:sp>
      <p:sp>
        <p:nvSpPr>
          <p:cNvPr id="27679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</a:p>
        </p:txBody>
      </p:sp>
      <p:sp>
        <p:nvSpPr>
          <p:cNvPr id="27680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23</a:t>
            </a:r>
          </a:p>
        </p:txBody>
      </p:sp>
      <p:sp>
        <p:nvSpPr>
          <p:cNvPr id="27681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</a:p>
        </p:txBody>
      </p:sp>
      <p:sp>
        <p:nvSpPr>
          <p:cNvPr id="27682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</a:p>
        </p:txBody>
      </p:sp>
      <p:sp>
        <p:nvSpPr>
          <p:cNvPr id="27683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26</a:t>
            </a:r>
          </a:p>
        </p:txBody>
      </p:sp>
      <p:sp>
        <p:nvSpPr>
          <p:cNvPr id="27684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</a:p>
        </p:txBody>
      </p:sp>
      <p:sp>
        <p:nvSpPr>
          <p:cNvPr id="27685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</a:p>
        </p:txBody>
      </p:sp>
      <p:sp>
        <p:nvSpPr>
          <p:cNvPr id="27686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</a:p>
        </p:txBody>
      </p:sp>
      <p:sp>
        <p:nvSpPr>
          <p:cNvPr id="27687" name="WordArt 116" descr="Purple mesh"/>
          <p:cNvSpPr>
            <a:spLocks noTextEdit="1"/>
          </p:cNvSpPr>
          <p:nvPr/>
        </p:nvSpPr>
        <p:spPr>
          <a:xfrm>
            <a:off x="8382000" y="6019800"/>
            <a:ext cx="4810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3600" b="1">
                <a:blipFill rotWithShape="0">
                  <a:blip r:embed="rId9"/>
                </a:blipFill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</a:p>
        </p:txBody>
      </p:sp>
      <p:sp>
        <p:nvSpPr>
          <p:cNvPr id="31785" name="Text Box 5"/>
          <p:cNvSpPr txBox="1"/>
          <p:nvPr/>
        </p:nvSpPr>
        <p:spPr>
          <a:xfrm>
            <a:off x="2065338" y="2474913"/>
            <a:ext cx="1935162" cy="76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chemeClr val="tx2"/>
                </a:solidFill>
                <a:latin typeface="VNI-Times" pitchFamily="2" charset="0"/>
              </a:rPr>
              <a:t>  </a:t>
            </a:r>
          </a:p>
        </p:txBody>
      </p:sp>
      <p:graphicFrame>
        <p:nvGraphicFramePr>
          <p:cNvPr id="31786" name="Object 2"/>
          <p:cNvGraphicFramePr>
            <a:graphicFrameLocks noChangeAspect="1"/>
          </p:cNvGraphicFramePr>
          <p:nvPr/>
        </p:nvGraphicFramePr>
        <p:xfrm>
          <a:off x="2065338" y="2519363"/>
          <a:ext cx="2276475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r:id="rId10" imgW="685800" imgH="203200" progId="Equation.DSMT4">
                  <p:embed/>
                </p:oleObj>
              </mc:Choice>
              <mc:Fallback>
                <p:oleObj r:id="rId10" imgW="685800" imgH="203200" progId="Equation.DSMT4">
                  <p:embed/>
                  <p:pic>
                    <p:nvPicPr>
                      <p:cNvPr id="0" name="Picture 312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5338" y="2519363"/>
                        <a:ext cx="2276475" cy="8080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7" name="Object 2"/>
          <p:cNvGraphicFramePr>
            <a:graphicFrameLocks noChangeAspect="1"/>
          </p:cNvGraphicFramePr>
          <p:nvPr/>
        </p:nvGraphicFramePr>
        <p:xfrm>
          <a:off x="5819775" y="2481263"/>
          <a:ext cx="300355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r:id="rId12" imgW="799465" imgH="203200" progId="Equation.DSMT4">
                  <p:embed/>
                </p:oleObj>
              </mc:Choice>
              <mc:Fallback>
                <p:oleObj r:id="rId12" imgW="799465" imgH="203200" progId="Equation.DSMT4">
                  <p:embed/>
                  <p:pic>
                    <p:nvPicPr>
                      <p:cNvPr id="0" name="Picture 312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19775" y="2481263"/>
                        <a:ext cx="3003550" cy="677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8" name="Object 2"/>
          <p:cNvGraphicFramePr>
            <a:graphicFrameLocks noChangeAspect="1"/>
          </p:cNvGraphicFramePr>
          <p:nvPr/>
        </p:nvGraphicFramePr>
        <p:xfrm>
          <a:off x="2065338" y="4327525"/>
          <a:ext cx="24479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r:id="rId14" imgW="685800" imgH="203200" progId="Equation.DSMT4">
                  <p:embed/>
                </p:oleObj>
              </mc:Choice>
              <mc:Fallback>
                <p:oleObj r:id="rId14" imgW="685800" imgH="203200" progId="Equation.DSMT4">
                  <p:embed/>
                  <p:pic>
                    <p:nvPicPr>
                      <p:cNvPr id="0" name="Picture 312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65338" y="4327525"/>
                        <a:ext cx="2447925" cy="6762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9" name="Object 2"/>
          <p:cNvGraphicFramePr>
            <a:graphicFrameLocks noChangeAspect="1"/>
          </p:cNvGraphicFramePr>
          <p:nvPr/>
        </p:nvGraphicFramePr>
        <p:xfrm>
          <a:off x="5819775" y="4237038"/>
          <a:ext cx="286861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r:id="rId16" imgW="799465" imgH="203200" progId="Equation.DSMT4">
                  <p:embed/>
                </p:oleObj>
              </mc:Choice>
              <mc:Fallback>
                <p:oleObj r:id="rId16" imgW="799465" imgH="203200" progId="Equation.DSMT4">
                  <p:embed/>
                  <p:pic>
                    <p:nvPicPr>
                      <p:cNvPr id="0" name="Picture 311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19775" y="4237038"/>
                        <a:ext cx="2868613" cy="677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90" name="Object 2"/>
          <p:cNvGraphicFramePr>
            <a:graphicFrameLocks noChangeAspect="1"/>
          </p:cNvGraphicFramePr>
          <p:nvPr/>
        </p:nvGraphicFramePr>
        <p:xfrm>
          <a:off x="1295083" y="1143000"/>
          <a:ext cx="24320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r:id="rId18" imgW="748665" imgH="215900" progId="Equation.DSMT4">
                  <p:embed/>
                </p:oleObj>
              </mc:Choice>
              <mc:Fallback>
                <p:oleObj r:id="rId18" imgW="748665" imgH="215900" progId="Equation.DSMT4">
                  <p:embed/>
                  <p:pic>
                    <p:nvPicPr>
                      <p:cNvPr id="0" name="Picture 312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95083" y="1143000"/>
                        <a:ext cx="2432050" cy="628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27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9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5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3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1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7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3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8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9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5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3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1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6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9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4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7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5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3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4165786784382_9de0a69627c94021ff30b3b2a0d364f9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17805" y="397510"/>
            <a:ext cx="8557895" cy="6090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4165786795622_3efd7c98313e3d68aef93961bbe3cf8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09220" y="520065"/>
            <a:ext cx="8732520" cy="5976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4165786797418_f4c477b6110329a6885394481aa60d24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40030" y="459105"/>
            <a:ext cx="8609965" cy="610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4165786802401_c11a8953c20e841ca40041aff887cdff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51460" y="536575"/>
            <a:ext cx="8559800" cy="5869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z4165786807183_512ae11ce817da554a3ff665bad3ba2e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21310" y="461010"/>
            <a:ext cx="8602345" cy="6111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WorldMapLongLat-special-lats-emph-Equator-n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1219200"/>
            <a:ext cx="8719820" cy="501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50190" y="228600"/>
            <a:ext cx="8458200" cy="706755"/>
          </a:xfrm>
          <a:prstGeom prst="rect">
            <a:avLst/>
          </a:prstGeom>
          <a:solidFill>
            <a:srgbClr val="FFFF99">
              <a:alpha val="75000"/>
            </a:srgbClr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x-none" sz="4000" kern="1200" cap="none" spc="0" normalizeH="0" baseline="0" noProof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  <a:sym typeface="Times New Roman" panose="02020603050405020304" pitchFamily="18" charset="0"/>
              </a:rPr>
              <a:t>BÀI 1. TỌA ĐỘ CỦA VECTƠ (tiết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  <p:sndAc>
          <p:stSnd>
            <p:snd r:embed="rId2" name="coin.wav"/>
          </p:stSnd>
        </p:sndAc>
      </p:transition>
    </mc:Choice>
    <mc:Fallback xmlns="">
      <p:transition spd="slow">
        <p:push dir="u"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51"/>
          <p:cNvGrpSpPr/>
          <p:nvPr/>
        </p:nvGrpSpPr>
        <p:grpSpPr>
          <a:xfrm>
            <a:off x="228600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5123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pPr eaLnBrk="0" hangingPunct="0"/>
              <a:endParaRPr lang="en-US" altLang="en-US" sz="2000" dirty="0"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5125" name="WordArt 30"/>
          <p:cNvSpPr>
            <a:spLocks noTextEdit="1"/>
          </p:cNvSpPr>
          <p:nvPr/>
        </p:nvSpPr>
        <p:spPr>
          <a:xfrm>
            <a:off x="1676400" y="0"/>
            <a:ext cx="7086600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7500" lnSpcReduction="10000"/>
          </a:bodyPr>
          <a:lstStyle/>
          <a:p>
            <a:pPr algn="ctr" eaLnBrk="0" hangingPunct="0"/>
            <a:endParaRPr lang="en-US" sz="36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126" name="Picture 29" descr="Picture1"/>
          <p:cNvPicPr/>
          <p:nvPr/>
        </p:nvPicPr>
        <p:blipFill>
          <a:blip r:embed="rId2"/>
          <a:stretch>
            <a:fillRect/>
          </a:stretch>
        </p:blipFill>
        <p:spPr>
          <a:xfrm>
            <a:off x="14288" y="685800"/>
            <a:ext cx="8901112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AutoShape 19" descr="Hình động hoạt hình của những chú chim cực dễ thương và sống động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128" name="AutoShape 21" descr="Hình động hoạt hình của những chú chim cực dễ thương và sống động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590800" y="914400"/>
            <a:ext cx="3733800" cy="685800"/>
          </a:xfrm>
          <a:prstGeom prst="ellipse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 CHƠI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Horizontal Scroll 40"/>
          <p:cNvSpPr/>
          <p:nvPr/>
        </p:nvSpPr>
        <p:spPr>
          <a:xfrm>
            <a:off x="902970" y="1066800"/>
            <a:ext cx="7696200" cy="57912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4413" y="1752600"/>
            <a:ext cx="7472362" cy="4401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Bắn máy bay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just">
              <a:buChar char="-"/>
            </a:pPr>
            <a:r>
              <a:rPr lang="en-US" altLang="en-US" sz="2800" b="0" dirty="0">
                <a:latin typeface="Times New Roman" panose="02020603050405020304" pitchFamily="18" charset="0"/>
              </a:rPr>
              <a:t> Để bắn nổ máy bay địch các bạn cần xác định chính xác tọa độ của máy bay.</a:t>
            </a:r>
          </a:p>
          <a:p>
            <a:pPr algn="just">
              <a:buChar char="-"/>
            </a:pP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 smtClean="0"/>
              <a:t>Mỗi</a:t>
            </a:r>
            <a:r>
              <a:rPr lang="en-US" altLang="en-US" sz="2800" b="0" dirty="0" smtClean="0"/>
              <a:t> </a:t>
            </a:r>
            <a:r>
              <a:rPr lang="en-US" altLang="en-US" sz="2800" b="0" dirty="0" err="1" smtClean="0"/>
              <a:t>máy</a:t>
            </a:r>
            <a:r>
              <a:rPr lang="en-US" altLang="en-US" sz="2800" b="0" dirty="0" smtClean="0"/>
              <a:t> bay </a:t>
            </a:r>
            <a:r>
              <a:rPr lang="en-US" altLang="en-US" sz="2800" b="0" dirty="0" err="1" smtClean="0"/>
              <a:t>xuất</a:t>
            </a:r>
            <a:r>
              <a:rPr lang="en-US" altLang="en-US" sz="2800" b="0" dirty="0" smtClean="0"/>
              <a:t> </a:t>
            </a:r>
            <a:r>
              <a:rPr lang="en-US" altLang="en-US" sz="2800" b="0" dirty="0" err="1" smtClean="0"/>
              <a:t>hiện</a:t>
            </a:r>
            <a:r>
              <a:rPr lang="en-US" altLang="en-US" sz="2800" b="0" dirty="0" smtClean="0"/>
              <a:t> </a:t>
            </a:r>
            <a:r>
              <a:rPr lang="en-US" altLang="en-US" sz="2800" b="0" dirty="0" err="1" smtClean="0"/>
              <a:t>trong</a:t>
            </a:r>
            <a:r>
              <a:rPr lang="en-US" altLang="en-US" sz="2800" b="0" dirty="0" smtClean="0"/>
              <a:t> </a:t>
            </a:r>
            <a:r>
              <a:rPr lang="en-US" altLang="en-US" sz="2800" b="0" dirty="0" err="1" smtClean="0"/>
              <a:t>thời</a:t>
            </a:r>
            <a:r>
              <a:rPr lang="en-US" altLang="en-US" sz="2800" b="0" dirty="0" smtClean="0"/>
              <a:t> </a:t>
            </a:r>
            <a:r>
              <a:rPr lang="en-US" altLang="en-US" sz="2800" b="0" dirty="0" err="1" smtClean="0"/>
              <a:t>gian</a:t>
            </a:r>
            <a:r>
              <a:rPr lang="en-US" altLang="en-US" sz="2800" b="0" dirty="0" smtClean="0"/>
              <a:t> 3s. </a:t>
            </a:r>
            <a:r>
              <a:rPr lang="en-US" altLang="en-US" sz="2800" b="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>
                <a:latin typeface="Times New Roman" panose="02020603050405020304" pitchFamily="18" charset="0"/>
              </a:rPr>
              <a:t>Trong thời gian này các đội quan sát, ghi tọa độ của máy bay </a:t>
            </a:r>
            <a:r>
              <a:rPr lang="en-US" altLang="en-US" sz="2800" b="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b="0" dirty="0">
                <a:latin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latin typeface="Times New Roman" panose="02020603050405020304" pitchFamily="18" charset="0"/>
              </a:rPr>
              <a:t>bảng</a:t>
            </a:r>
            <a:r>
              <a:rPr lang="en-US" altLang="en-US" sz="2800" b="0" dirty="0" smtClean="0">
                <a:latin typeface="Times New Roman" panose="02020603050405020304" pitchFamily="18" charset="0"/>
              </a:rPr>
              <a:t>.</a:t>
            </a:r>
            <a:endParaRPr lang="en-US" altLang="en-US" sz="2800" b="0" dirty="0">
              <a:latin typeface="Times New Roman" panose="02020603050405020304" pitchFamily="18" charset="0"/>
            </a:endParaRPr>
          </a:p>
          <a:p>
            <a:pPr algn="just">
              <a:buChar char="-"/>
            </a:pPr>
            <a:r>
              <a:rPr lang="en-US" altLang="en-US" sz="2800" b="0" dirty="0">
                <a:latin typeface="Times New Roman" panose="02020603050405020304" pitchFamily="18" charset="0"/>
              </a:rPr>
              <a:t> Đội nào xác định đúng tọa độ mỗi máy bay được cộng 1 điểm, xác định đúng tọa độ cả 5 máy bay được cộng 5 điểm.</a:t>
            </a:r>
          </a:p>
          <a:p>
            <a:pPr algn="l">
              <a:buChar char="-"/>
            </a:pPr>
            <a:endParaRPr lang="en-US" altLang="en-US" sz="2800" b="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vi-VN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vi-VN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CC6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E2B8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1595</Words>
  <Application>Microsoft Office PowerPoint</Application>
  <PresentationFormat>On-screen Show (4:3)</PresentationFormat>
  <Paragraphs>642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Cambria Math</vt:lpstr>
      <vt:lpstr>Cambria</vt:lpstr>
      <vt:lpstr>Verdana</vt:lpstr>
      <vt:lpstr>Times New Roman</vt:lpstr>
      <vt:lpstr>VNI-Times</vt:lpstr>
      <vt:lpstr>Calibri</vt:lpstr>
      <vt:lpstr>.VnTime</vt:lpstr>
      <vt:lpstr>VNI Greece</vt:lpstr>
      <vt:lpstr>Arial</vt:lpstr>
      <vt:lpstr>Default Design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25</cp:revision>
  <dcterms:created xsi:type="dcterms:W3CDTF">2013-10-01T11:12:00Z</dcterms:created>
  <dcterms:modified xsi:type="dcterms:W3CDTF">2023-03-25T13:34:18Z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766E5ED1AA5B45E6BD08F8FE12F24979</vt:lpwstr>
  </property>
  <property fmtid="{D5CDD505-2E9C-101B-9397-08002B2CF9AE}" pid="3" name="KSOProductBuildVer">
    <vt:lpwstr>1033-11.2.0.11486</vt:lpwstr>
  </property>
</Properties>
</file>